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6"/>
  </p:notesMasterIdLst>
  <p:sldIdLst>
    <p:sldId id="256" r:id="rId2"/>
    <p:sldId id="257" r:id="rId3"/>
    <p:sldId id="259" r:id="rId4"/>
    <p:sldId id="402" r:id="rId5"/>
    <p:sldId id="452" r:id="rId6"/>
    <p:sldId id="426" r:id="rId7"/>
    <p:sldId id="403" r:id="rId8"/>
    <p:sldId id="404" r:id="rId9"/>
    <p:sldId id="405" r:id="rId10"/>
    <p:sldId id="406" r:id="rId11"/>
    <p:sldId id="407" r:id="rId12"/>
    <p:sldId id="408" r:id="rId13"/>
    <p:sldId id="409" r:id="rId14"/>
    <p:sldId id="410" r:id="rId15"/>
    <p:sldId id="411" r:id="rId16"/>
    <p:sldId id="412" r:id="rId17"/>
    <p:sldId id="414" r:id="rId18"/>
    <p:sldId id="415" r:id="rId19"/>
    <p:sldId id="416" r:id="rId20"/>
    <p:sldId id="417" r:id="rId21"/>
    <p:sldId id="418" r:id="rId22"/>
    <p:sldId id="419" r:id="rId23"/>
    <p:sldId id="420" r:id="rId24"/>
    <p:sldId id="421" r:id="rId25"/>
    <p:sldId id="423" r:id="rId26"/>
    <p:sldId id="424" r:id="rId27"/>
    <p:sldId id="401" r:id="rId28"/>
    <p:sldId id="427" r:id="rId29"/>
    <p:sldId id="430" r:id="rId30"/>
    <p:sldId id="431" r:id="rId31"/>
    <p:sldId id="425" r:id="rId32"/>
    <p:sldId id="432" r:id="rId33"/>
    <p:sldId id="433" r:id="rId34"/>
    <p:sldId id="434" r:id="rId35"/>
    <p:sldId id="435" r:id="rId36"/>
    <p:sldId id="436" r:id="rId37"/>
    <p:sldId id="437" r:id="rId38"/>
    <p:sldId id="438" r:id="rId39"/>
    <p:sldId id="439" r:id="rId40"/>
    <p:sldId id="440" r:id="rId41"/>
    <p:sldId id="441" r:id="rId42"/>
    <p:sldId id="442" r:id="rId43"/>
    <p:sldId id="395" r:id="rId44"/>
    <p:sldId id="446" r:id="rId45"/>
    <p:sldId id="443" r:id="rId46"/>
    <p:sldId id="447" r:id="rId47"/>
    <p:sldId id="445" r:id="rId48"/>
    <p:sldId id="448" r:id="rId49"/>
    <p:sldId id="449" r:id="rId50"/>
    <p:sldId id="261" r:id="rId51"/>
    <p:sldId id="262" r:id="rId52"/>
    <p:sldId id="268" r:id="rId53"/>
    <p:sldId id="269" r:id="rId54"/>
    <p:sldId id="270" r:id="rId5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792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3233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69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25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194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50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500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FEB4D017-8A16-4181-B670-9A11E2610FBE}" type="datetimeFigureOut">
              <a:rPr lang="pt-BR"/>
              <a:pPr>
                <a:defRPr/>
              </a:pPr>
              <a:t>15/05/2025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D4AE752F-3291-423D-B2C8-0486B7E5B34D}" type="slidenum">
              <a:rPr lang="pt-BR"/>
              <a:pPr/>
              <a:t>‹nº›</a:t>
            </a:fld>
            <a:endParaRPr lang="pt-BR"/>
          </a:p>
        </p:txBody>
      </p:sp>
    </p:spTree>
    <p:extLst>
      <p:ext uri="{BB962C8B-B14F-4D97-AF65-F5344CB8AC3E}">
        <p14:creationId xmlns:p14="http://schemas.microsoft.com/office/powerpoint/2010/main" val="1166197111"/>
      </p:ext>
    </p:extLst>
  </p:cSld>
  <p:clrMapOvr>
    <a:masterClrMapping/>
  </p:clrMapOvr>
  <p:transition spd="med">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2BDD2EF-0377-4298-B6D8-5399B825EAAB}" type="datetimeFigureOut">
              <a:rPr lang="pt-BR"/>
              <a:pPr>
                <a:defRPr/>
              </a:pPr>
              <a:t>15/05/2025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67B0139D-3370-4165-AF1F-11061610CC73}" type="slidenum">
              <a:rPr lang="pt-BR"/>
              <a:pPr/>
              <a:t>‹nº›</a:t>
            </a:fld>
            <a:endParaRPr lang="pt-BR"/>
          </a:p>
        </p:txBody>
      </p:sp>
    </p:spTree>
    <p:extLst>
      <p:ext uri="{BB962C8B-B14F-4D97-AF65-F5344CB8AC3E}">
        <p14:creationId xmlns:p14="http://schemas.microsoft.com/office/powerpoint/2010/main" val="764824031"/>
      </p:ext>
    </p:extLst>
  </p:cSld>
  <p:clrMapOvr>
    <a:masterClrMapping/>
  </p:clrMapOvr>
  <p:transition spd="med">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www.planalto.gov.br/CCivil_03/leis/LCP/Lcp147.htm"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planalto.gov.br/ccivil_03/leis/LCP/Lcp155.htm"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www.mdic.gov.br/images/REPOSITORIO/SEMPE/DREI/RESOLUCOES_CGSIM/Resoluo-n-1.pdf"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mdic.gov.br/images/REPOSITORIO/SEMPE/DREI/RESOLUCOES_CGSIM/Resoluo-n-18.pdf"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mdic.gov.br/images/REPOSITORIO/SEMPE/DREI/RESOLUCOES_CGSIM/Resoluo-n-22.pdf"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www.mdic.gov.br/images/REPOSITORIO/SEMPE/DREI/RESOLUCOES_CGSIM/Resoluo-n-29.pdf"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www.mdic.gov.br/images/REPOSITORIO/SEMPE/DREI/RESOLUCOES_CGSIM/Resoluo-n-36.pdf"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www.portaldoempreendedor.gov.br/www.mdic.gov.br/images/REPOSITORIO/SEMPE/DREI/RESOLUCOES_CGSIM/Resoluo-n-36.pdf"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www.mdic.gov.br/images/REPOSITORIO/SEMPE/DREI/RESOLUCOES_CGSIM/Resoluo-n-43.pdf"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mdic.gov.br/images/REPOSITORIO/SEMPE/DREI/RESOLUCOES_CGSIM/Resoluo-n-44-com-republicao.pdf"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mdic.gov.br/images/resolucoesdrei/Resoluo_48_verso_fev19.pdf"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http/www.mdic.gov.br/images/REPOSITORIO/SEMPE/DREI/RESOLUCOES_CGSIM/Resoluo_51_2019.pdf"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normas.receita.fazenda.gov.br/sijut2consulta/link.action?visao=anotado&amp;idAto=83761"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normas.receita.fazenda.gov.br/sijut2consulta/link.action?visao=anotado&amp;idAto=92278"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bvsms.saude.gov.br/bvs/saudelegis/anvisa/2013/rdc0049_31_10_2013.html"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portal.anvisa.gov.br/legislacao#/visualizar/346832"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www.agricultura.gov.br/assuntos/inspecao/produtos-animal/sisbi-1/legislacao/instrucao-normativa_16_2015.pdf"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www.planalto.gov.br/ccivil_03/Leis/LCP/Lcp123.htm"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planalto.gov.br/ccivil_03/Leis/LCP/Lcp128.htm"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planalto.gov.br/ccivil_03/leis/LCP/Lcp139.htm"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55" name="Google Shape;55;p13" title="logosss.png"/>
          <p:cNvPicPr preferRelativeResize="0"/>
          <p:nvPr/>
        </p:nvPicPr>
        <p:blipFill>
          <a:blip r:embed="rId4">
            <a:alphaModFix/>
          </a:blip>
          <a:stretch>
            <a:fillRect/>
          </a:stretch>
        </p:blipFill>
        <p:spPr>
          <a:xfrm>
            <a:off x="1165599" y="3324900"/>
            <a:ext cx="5426151" cy="739625"/>
          </a:xfrm>
          <a:prstGeom prst="rect">
            <a:avLst/>
          </a:prstGeom>
          <a:noFill/>
          <a:ln>
            <a:noFill/>
          </a:ln>
        </p:spPr>
      </p:pic>
      <p:pic>
        <p:nvPicPr>
          <p:cNvPr id="56" name="Google Shape;56;p13" title="REFORMA-TRIBUTARIA---LOGO-ATUALIZADA-01.png"/>
          <p:cNvPicPr preferRelativeResize="0"/>
          <p:nvPr/>
        </p:nvPicPr>
        <p:blipFill>
          <a:blip r:embed="rId5">
            <a:alphaModFix/>
          </a:blip>
          <a:stretch>
            <a:fillRect/>
          </a:stretch>
        </p:blipFill>
        <p:spPr>
          <a:xfrm>
            <a:off x="204725" y="685113"/>
            <a:ext cx="7048500" cy="3038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Lcp147/2014"/>
              </a:rPr>
              <a:t>Lei Complementar nº 147/2014</a:t>
            </a:r>
            <a:endParaRPr lang="pt-BR" b="1" dirty="0"/>
          </a:p>
          <a:p>
            <a:pPr algn="just"/>
            <a:r>
              <a:rPr lang="pt-BR" dirty="0"/>
              <a:t>Altera a Lei Complementar nº 123/2006, com simplificação de processos e procedimentos, cobranças de taxas diversas e normatiza o processo de cobranças de taxas associativas para o MEI, bem como modifica partes da Lei Geral da Micro e Pequena Empresa - Lei Complementar 123/2006.</a:t>
            </a:r>
          </a:p>
        </p:txBody>
      </p:sp>
    </p:spTree>
    <p:extLst>
      <p:ext uri="{BB962C8B-B14F-4D97-AF65-F5344CB8AC3E}">
        <p14:creationId xmlns:p14="http://schemas.microsoft.com/office/powerpoint/2010/main" val="1350782220"/>
      </p:ext>
    </p:extLst>
  </p:cSld>
  <p:clrMapOvr>
    <a:masterClrMapping/>
  </p:clrMapOvr>
  <p:transition spd="med">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Lcp155. de 27 de outubro"/>
              </a:rPr>
              <a:t>Lei Complementar nº 155/2016</a:t>
            </a:r>
            <a:endParaRPr lang="pt-BR" dirty="0"/>
          </a:p>
          <a:p>
            <a:pPr algn="just"/>
            <a:r>
              <a:rPr lang="pt-BR" dirty="0"/>
              <a:t>Altera a Lei Complementar n° 123/2006, para reorganizar e simplificar a metodologia de apuração do imposto devido por optantes pelo Simples Nacional; altera as Leis n° 9.613/98, 12.512/2011, e 7.998/90; e revoga dispositivo da Lei n° 8.212/91.</a:t>
            </a:r>
          </a:p>
        </p:txBody>
      </p:sp>
    </p:spTree>
    <p:extLst>
      <p:ext uri="{BB962C8B-B14F-4D97-AF65-F5344CB8AC3E}">
        <p14:creationId xmlns:p14="http://schemas.microsoft.com/office/powerpoint/2010/main" val="1100840965"/>
      </p:ext>
    </p:extLst>
  </p:cSld>
  <p:clrMapOvr>
    <a:masterClrMapping/>
  </p:clrMapOvr>
  <p:transition spd="med">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Res. nº1, de 1º de julho"/>
              </a:rPr>
              <a:t>Resolução CGSIM nº 1, de 1º de julho de 2009</a:t>
            </a:r>
            <a:endParaRPr lang="pt-BR" dirty="0"/>
          </a:p>
          <a:p>
            <a:pPr algn="just"/>
            <a:r>
              <a:rPr lang="pt-BR" dirty="0"/>
              <a:t>Aprova o Regimento Interno do Comitê para Gestão da Rede Nacional para Simplificação do Registro e da Legalização de Empresas e Negócios.</a:t>
            </a:r>
          </a:p>
        </p:txBody>
      </p:sp>
    </p:spTree>
    <p:extLst>
      <p:ext uri="{BB962C8B-B14F-4D97-AF65-F5344CB8AC3E}">
        <p14:creationId xmlns:p14="http://schemas.microsoft.com/office/powerpoint/2010/main" val="4271965292"/>
      </p:ext>
    </p:extLst>
  </p:cSld>
  <p:clrMapOvr>
    <a:masterClrMapping/>
  </p:clrMapOvr>
  <p:transition spd="med">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Res. n° 18, de 9 de abril"/>
              </a:rPr>
              <a:t>Resolução CGSIM nº 18, de 9 de abril de 2010</a:t>
            </a:r>
            <a:endParaRPr lang="pt-BR" dirty="0"/>
          </a:p>
          <a:p>
            <a:pPr algn="just"/>
            <a:r>
              <a:rPr lang="pt-BR" dirty="0"/>
              <a:t>Estabelece as normas para transferência de dados do Microempreendedor Individual - MEI às entidades que </a:t>
            </a:r>
            <a:r>
              <a:rPr lang="pt-BR" dirty="0" err="1"/>
              <a:t>integrarm</a:t>
            </a:r>
            <a:r>
              <a:rPr lang="pt-BR" dirty="0"/>
              <a:t> o CGSIM e seus grupos de trabalho.</a:t>
            </a:r>
          </a:p>
        </p:txBody>
      </p:sp>
    </p:spTree>
    <p:extLst>
      <p:ext uri="{BB962C8B-B14F-4D97-AF65-F5344CB8AC3E}">
        <p14:creationId xmlns:p14="http://schemas.microsoft.com/office/powerpoint/2010/main" val="3367377215"/>
      </p:ext>
    </p:extLst>
  </p:cSld>
  <p:clrMapOvr>
    <a:masterClrMapping/>
  </p:clrMapOvr>
  <p:transition spd="med">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Res. n° 22, de 22 de junho"/>
              </a:rPr>
              <a:t>Resolução CGSIM nº 22, de 22 de junho de 2010</a:t>
            </a:r>
            <a:endParaRPr lang="pt-BR" b="1" dirty="0"/>
          </a:p>
          <a:p>
            <a:pPr algn="just"/>
            <a:r>
              <a:rPr lang="pt-BR" dirty="0"/>
              <a:t>Estabelece as normas sobre as pesquisas prévias de endereço das atividades econômicas/ocupações que serão desempenhadas e a classificação de risco destas atividades econômicas/ocupações..</a:t>
            </a:r>
          </a:p>
        </p:txBody>
      </p:sp>
    </p:spTree>
    <p:extLst>
      <p:ext uri="{BB962C8B-B14F-4D97-AF65-F5344CB8AC3E}">
        <p14:creationId xmlns:p14="http://schemas.microsoft.com/office/powerpoint/2010/main" val="267550434"/>
      </p:ext>
    </p:extLst>
  </p:cSld>
  <p:clrMapOvr>
    <a:masterClrMapping/>
  </p:clrMapOvr>
  <p:transition spd="med">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Res. n° 29, de 29 de novembro"/>
              </a:rPr>
              <a:t>Resolução CGSIM Nº 29, de 29 de Novembro de 2012</a:t>
            </a:r>
            <a:endParaRPr lang="pt-BR" b="1" dirty="0"/>
          </a:p>
          <a:p>
            <a:pPr marL="0" indent="0" algn="just">
              <a:buNone/>
            </a:pPr>
            <a:br>
              <a:rPr lang="pt-BR" dirty="0"/>
            </a:br>
            <a:r>
              <a:rPr lang="pt-BR" dirty="0"/>
              <a:t>Estabelece normas sobre o licenciamento das atividades econômicas em relação ao Corpo de Bombeiros Militar.</a:t>
            </a:r>
          </a:p>
        </p:txBody>
      </p:sp>
    </p:spTree>
    <p:extLst>
      <p:ext uri="{BB962C8B-B14F-4D97-AF65-F5344CB8AC3E}">
        <p14:creationId xmlns:p14="http://schemas.microsoft.com/office/powerpoint/2010/main" val="1799623665"/>
      </p:ext>
    </p:extLst>
  </p:cSld>
  <p:clrMapOvr>
    <a:masterClrMapping/>
  </p:clrMapOvr>
  <p:transition spd="med">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CGSIM n° 36, de 02 de maio"/>
              </a:rPr>
              <a:t>Resolução CGSIM nº 36, de 02 de maio de 2016</a:t>
            </a:r>
            <a:endParaRPr lang="pt-BR" dirty="0"/>
          </a:p>
          <a:p>
            <a:pPr algn="just"/>
            <a:r>
              <a:rPr lang="pt-BR" dirty="0"/>
              <a:t>Estabelece as normas a respeito do cancelamento do Microempreendedor Individual inadimplente com o pagamento do DAS-MEI e a DASN-SIMEI.</a:t>
            </a:r>
          </a:p>
        </p:txBody>
      </p:sp>
    </p:spTree>
    <p:extLst>
      <p:ext uri="{BB962C8B-B14F-4D97-AF65-F5344CB8AC3E}">
        <p14:creationId xmlns:p14="http://schemas.microsoft.com/office/powerpoint/2010/main" val="2213172542"/>
      </p:ext>
    </p:extLst>
  </p:cSld>
  <p:clrMapOvr>
    <a:masterClrMapping/>
  </p:clrMapOvr>
  <p:transition spd="med">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a:rPr>
              <a:t>Resolução CGSIM nº 39, de 28 de agosto de 2017</a:t>
            </a:r>
            <a:endParaRPr lang="pt-BR" b="1" dirty="0"/>
          </a:p>
          <a:p>
            <a:pPr algn="just"/>
            <a:r>
              <a:rPr lang="pt-BR" dirty="0"/>
              <a:t>Estabelece as normas a respeito do cancelamento do Microempreendedor Individual inadimplente com o pagamento do DAS-MEI e a DASN-SIMEI.</a:t>
            </a:r>
          </a:p>
        </p:txBody>
      </p:sp>
    </p:spTree>
    <p:extLst>
      <p:ext uri="{BB962C8B-B14F-4D97-AF65-F5344CB8AC3E}">
        <p14:creationId xmlns:p14="http://schemas.microsoft.com/office/powerpoint/2010/main" val="2635900750"/>
      </p:ext>
    </p:extLst>
  </p:cSld>
  <p:clrMapOvr>
    <a:masterClrMapping/>
  </p:clrMapOvr>
  <p:transition spd="med">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b="1" dirty="0">
                <a:hlinkClick r:id="rId2"/>
              </a:rPr>
              <a:t>Resolução CGSIM nº 43, de 23 de novembro DE 2017</a:t>
            </a:r>
            <a:endParaRPr lang="pt-BR" dirty="0"/>
          </a:p>
          <a:p>
            <a:r>
              <a:rPr lang="pt-BR" dirty="0"/>
              <a:t>Dispõe sobre alterações na resolução n° 36 de 02 de maio de 2016.</a:t>
            </a:r>
          </a:p>
        </p:txBody>
      </p:sp>
    </p:spTree>
    <p:extLst>
      <p:ext uri="{BB962C8B-B14F-4D97-AF65-F5344CB8AC3E}">
        <p14:creationId xmlns:p14="http://schemas.microsoft.com/office/powerpoint/2010/main" val="2793196484"/>
      </p:ext>
    </p:extLst>
  </p:cSld>
  <p:clrMapOvr>
    <a:masterClrMapping/>
  </p:clrMapOvr>
  <p:transition spd="med">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b="1" dirty="0">
                <a:hlinkClick r:id="rId2"/>
              </a:rPr>
              <a:t>Resolução CGSIM nº 44, de 29 de janeiro DE 2018</a:t>
            </a:r>
            <a:endParaRPr lang="pt-BR" dirty="0"/>
          </a:p>
          <a:p>
            <a:r>
              <a:rPr lang="pt-BR" dirty="0"/>
              <a:t>Dispõe sobre alterações na resolução n° 36. de 02 de maio de 2016.</a:t>
            </a:r>
          </a:p>
        </p:txBody>
      </p:sp>
    </p:spTree>
    <p:extLst>
      <p:ext uri="{BB962C8B-B14F-4D97-AF65-F5344CB8AC3E}">
        <p14:creationId xmlns:p14="http://schemas.microsoft.com/office/powerpoint/2010/main" val="1541759188"/>
      </p:ext>
    </p:extLst>
  </p:cSld>
  <p:clrMapOvr>
    <a:masterClrMapping/>
  </p:clrMapOvr>
  <p:transition spd="med">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53512" y="0"/>
            <a:ext cx="9143990" cy="5143500"/>
          </a:xfrm>
          <a:prstGeom prst="rect">
            <a:avLst/>
          </a:prstGeom>
          <a:noFill/>
          <a:ln>
            <a:noFill/>
          </a:ln>
        </p:spPr>
      </p:pic>
      <p:sp>
        <p:nvSpPr>
          <p:cNvPr id="4" name="CaixaDeTexto 3">
            <a:extLst>
              <a:ext uri="{FF2B5EF4-FFF2-40B4-BE49-F238E27FC236}">
                <a16:creationId xmlns:a16="http://schemas.microsoft.com/office/drawing/2014/main" id="{8A3137D6-C3E1-4C6B-8534-C49966B0E01F}"/>
              </a:ext>
            </a:extLst>
          </p:cNvPr>
          <p:cNvSpPr txBox="1"/>
          <p:nvPr/>
        </p:nvSpPr>
        <p:spPr>
          <a:xfrm>
            <a:off x="854330" y="360420"/>
            <a:ext cx="7108292" cy="3539430"/>
          </a:xfrm>
          <a:prstGeom prst="rect">
            <a:avLst/>
          </a:prstGeom>
          <a:noFill/>
        </p:spPr>
        <p:txBody>
          <a:bodyPr wrap="square">
            <a:spAutoFit/>
          </a:bodyPr>
          <a:lstStyle/>
          <a:p>
            <a:r>
              <a:rPr lang="pt-BR" dirty="0"/>
              <a:t>Daniel Mauricio </a:t>
            </a:r>
          </a:p>
          <a:p>
            <a:endParaRPr lang="pt-BR" dirty="0"/>
          </a:p>
          <a:p>
            <a:r>
              <a:rPr lang="pt-BR" dirty="0"/>
              <a:t>Graduado em Letras - UFPR; Administração de Empresas - FESP; Direito - FARESC; Pós-graduado em Gestão Administrativa e Tributária – PUC/PR; Pós-Graduado em Gestão de Pessoas e Qualidade no Setor Público - SPEI; Pós-Graduado em Gestão Pública de Tecnologia da Informação – PUC/PR; Pós-Graduado em Gestão Pública – FAEL. É Auditor de Tributos Municipais da Secretaria Municipal de Finanças da Prefeitura Municipal de Curitiba; foi Diretor do Departamento de Rendas Mobiliárias da Secretaria Municipal de Finanças da Prefeitura Municipal de Curitiba; foi integrante do NAJ/SMF - Núcleo de Assessoramento Jurídico da Secretaria Municipal de Finanças de Curitiba; foi membro do CRT - Comissão de Recursos Tributários da Prefeitura Municipal de Curitiba; foi julgador tributário da Junta de Julgamento Tributário da Secretaria Municipal de Finanças da Prefeitura Municipal de Curitiba; foi integrante da Câmara Técnica Permanente da ABRASF – Associação dos Secretários de Finanças das Capitais, atualmente é Chefe de Serviços do Setor de Processos Administrativos da PMC.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b="1" dirty="0">
                <a:hlinkClick r:id="rId2"/>
              </a:rPr>
              <a:t>Resolução CGSIM nº 48, de 11 de outubro de  2018</a:t>
            </a:r>
            <a:endParaRPr lang="pt-BR" dirty="0"/>
          </a:p>
          <a:p>
            <a:r>
              <a:rPr lang="pt-BR" dirty="0"/>
              <a:t>Dispõe sobre o procedimento especial para o registro e legalização do Microempreendedor Individual - MEI, por meio do Portal do Empreendedor.</a:t>
            </a:r>
          </a:p>
        </p:txBody>
      </p:sp>
    </p:spTree>
    <p:extLst>
      <p:ext uri="{BB962C8B-B14F-4D97-AF65-F5344CB8AC3E}">
        <p14:creationId xmlns:p14="http://schemas.microsoft.com/office/powerpoint/2010/main" val="1747768409"/>
      </p:ext>
    </p:extLst>
  </p:cSld>
  <p:clrMapOvr>
    <a:masterClrMapping/>
  </p:clrMapOvr>
  <p:transition spd="med">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b="1" dirty="0">
                <a:hlinkClick r:id="rId2"/>
              </a:rPr>
              <a:t>Resolução nº 51, de 11 de junho de 2019</a:t>
            </a:r>
            <a:endParaRPr lang="pt-BR" dirty="0"/>
          </a:p>
          <a:p>
            <a:r>
              <a:rPr lang="pt-BR" dirty="0"/>
              <a:t>Versa sobre a definição de baixo risco para os fins da Medida Provisória nº 881, de 30 de abril de 2019.</a:t>
            </a:r>
          </a:p>
        </p:txBody>
      </p:sp>
    </p:spTree>
    <p:extLst>
      <p:ext uri="{BB962C8B-B14F-4D97-AF65-F5344CB8AC3E}">
        <p14:creationId xmlns:p14="http://schemas.microsoft.com/office/powerpoint/2010/main" val="3006680823"/>
      </p:ext>
    </p:extLst>
  </p:cSld>
  <p:clrMapOvr>
    <a:masterClrMapping/>
  </p:clrMapOvr>
  <p:transition spd="med">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b="1" dirty="0">
                <a:hlinkClick r:id="rId2"/>
              </a:rPr>
              <a:t>Resolução CGSN nº 134, de 13 de junho de 2017</a:t>
            </a:r>
            <a:br>
              <a:rPr lang="pt-BR" dirty="0"/>
            </a:br>
            <a:r>
              <a:rPr lang="pt-BR" dirty="0"/>
              <a:t>Estabelece normas sobre a possibilidade de parcelamento de dívidas </a:t>
            </a:r>
            <a:r>
              <a:rPr lang="pt-BR" dirty="0" err="1"/>
              <a:t>tríbutárias</a:t>
            </a:r>
            <a:r>
              <a:rPr lang="pt-BR" dirty="0"/>
              <a:t> do Microempreendedor Individual - MEI.</a:t>
            </a:r>
          </a:p>
        </p:txBody>
      </p:sp>
    </p:spTree>
    <p:extLst>
      <p:ext uri="{BB962C8B-B14F-4D97-AF65-F5344CB8AC3E}">
        <p14:creationId xmlns:p14="http://schemas.microsoft.com/office/powerpoint/2010/main" val="57139060"/>
      </p:ext>
    </p:extLst>
  </p:cSld>
  <p:clrMapOvr>
    <a:masterClrMapping/>
  </p:clrMapOvr>
  <p:transition spd="med">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b="1" dirty="0">
                <a:hlinkClick r:id="rId2"/>
              </a:rPr>
              <a:t>Resolução CGSN nº 140, de 22 de maio de 2018</a:t>
            </a:r>
            <a:endParaRPr lang="pt-BR" dirty="0"/>
          </a:p>
          <a:p>
            <a:r>
              <a:rPr lang="pt-BR" dirty="0"/>
              <a:t>Dispõe sobre o Regime Especial Unificado de Arrecadação de Tributos e Contribuições devidos pelas Microempresas e Empresas de Pequeno Porte (Simples Nacional).</a:t>
            </a:r>
          </a:p>
        </p:txBody>
      </p:sp>
    </p:spTree>
    <p:extLst>
      <p:ext uri="{BB962C8B-B14F-4D97-AF65-F5344CB8AC3E}">
        <p14:creationId xmlns:p14="http://schemas.microsoft.com/office/powerpoint/2010/main" val="2878399421"/>
      </p:ext>
    </p:extLst>
  </p:cSld>
  <p:clrMapOvr>
    <a:masterClrMapping/>
  </p:clrMapOvr>
  <p:transition spd="med">
    <p:wheel spokes="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br>
              <a:rPr lang="pt-BR" dirty="0"/>
            </a:br>
            <a:r>
              <a:rPr lang="pt-BR" b="1" dirty="0">
                <a:hlinkClick r:id="rId2"/>
              </a:rPr>
              <a:t>Resolução - RDC 49/2013 - ANVISA</a:t>
            </a:r>
            <a:br>
              <a:rPr lang="pt-BR" dirty="0"/>
            </a:br>
            <a:r>
              <a:rPr lang="pt-BR" dirty="0"/>
              <a:t>Estabelece normas sobre a regularização do Microempreendedor Individual - MEI em atividades econômicas/ocupações de interesse da vigilância sanitária.</a:t>
            </a:r>
          </a:p>
        </p:txBody>
      </p:sp>
    </p:spTree>
    <p:extLst>
      <p:ext uri="{BB962C8B-B14F-4D97-AF65-F5344CB8AC3E}">
        <p14:creationId xmlns:p14="http://schemas.microsoft.com/office/powerpoint/2010/main" val="830868403"/>
      </p:ext>
    </p:extLst>
  </p:cSld>
  <p:clrMapOvr>
    <a:masterClrMapping/>
  </p:clrMapOvr>
  <p:transition spd="med">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b="1" dirty="0">
                <a:hlinkClick r:id="rId2"/>
              </a:rPr>
              <a:t>Resolução - RDC nº 153 - ANVISA</a:t>
            </a:r>
            <a:br>
              <a:rPr lang="pt-BR" dirty="0"/>
            </a:br>
            <a:r>
              <a:rPr lang="pt-BR" dirty="0"/>
              <a:t>Estabelece normas sobre a classificação de risco das atividades econômicas de interesse da vigilância sanitária.</a:t>
            </a:r>
          </a:p>
        </p:txBody>
      </p:sp>
    </p:spTree>
    <p:extLst>
      <p:ext uri="{BB962C8B-B14F-4D97-AF65-F5344CB8AC3E}">
        <p14:creationId xmlns:p14="http://schemas.microsoft.com/office/powerpoint/2010/main" val="910016768"/>
      </p:ext>
    </p:extLst>
  </p:cSld>
  <p:clrMapOvr>
    <a:masterClrMapping/>
  </p:clrMapOvr>
  <p:transition spd="med">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r>
              <a:rPr lang="pt-BR" dirty="0"/>
              <a:t>MAPA - Ministério da Agricultura, Pecuária e Abastecimento</a:t>
            </a:r>
          </a:p>
          <a:p>
            <a:r>
              <a:rPr lang="pt-BR" b="1" dirty="0">
                <a:hlinkClick r:id="rId2" tooltip=" Instrução Normativa Mapa n° 16/2015"/>
              </a:rPr>
              <a:t>Instrução Normativa Mapa n° 16/2015</a:t>
            </a:r>
            <a:br>
              <a:rPr lang="pt-BR" dirty="0"/>
            </a:br>
            <a:r>
              <a:rPr lang="pt-BR" dirty="0"/>
              <a:t>Estabelece normas de inspeção e fiscalização sanitária de produtos de origem animal, referente às agroindústrias de pequeno porte.</a:t>
            </a:r>
          </a:p>
        </p:txBody>
      </p:sp>
    </p:spTree>
    <p:extLst>
      <p:ext uri="{BB962C8B-B14F-4D97-AF65-F5344CB8AC3E}">
        <p14:creationId xmlns:p14="http://schemas.microsoft.com/office/powerpoint/2010/main" val="99632280"/>
      </p:ext>
    </p:extLst>
  </p:cSld>
  <p:clrMapOvr>
    <a:masterClrMapping/>
  </p:clrMapOvr>
  <p:transition spd="med">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MEI  </a:t>
            </a:r>
            <a:br>
              <a:rPr lang="pt-BR" dirty="0"/>
            </a:br>
            <a:r>
              <a:rPr lang="pt-BR" sz="2100" dirty="0"/>
              <a:t>MICRO EMPREENDEDOR INDIVIDUAL</a:t>
            </a:r>
          </a:p>
        </p:txBody>
      </p:sp>
      <p:sp>
        <p:nvSpPr>
          <p:cNvPr id="6" name="AutoShape 4" descr="Resultado de imagem para IMAGEM DE MICROEMPREENDEDOR"/>
          <p:cNvSpPr>
            <a:spLocks noChangeAspect="1" noChangeArrowheads="1"/>
          </p:cNvSpPr>
          <p:nvPr/>
        </p:nvSpPr>
        <p:spPr bwMode="auto">
          <a:xfrm>
            <a:off x="2303748" y="203169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t-BR" sz="1050"/>
          </a:p>
        </p:txBody>
      </p:sp>
      <p:pic>
        <p:nvPicPr>
          <p:cNvPr id="3074" name="Picture 2" descr="Resultado de imagem para IMAGEM DE MICROEMPREENDED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6146" y="1200151"/>
            <a:ext cx="5091708" cy="339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23488"/>
      </p:ext>
    </p:extLst>
  </p:cSld>
  <p:clrMapOvr>
    <a:masterClrMapping/>
  </p:clrMapOvr>
  <p:transition spd="med">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microempreendedor individual (MEI): </a:t>
            </a:r>
          </a:p>
        </p:txBody>
      </p:sp>
      <p:sp>
        <p:nvSpPr>
          <p:cNvPr id="3" name="Espaço Reservado para Conteúdo 2"/>
          <p:cNvSpPr>
            <a:spLocks noGrp="1"/>
          </p:cNvSpPr>
          <p:nvPr>
            <p:ph idx="1"/>
          </p:nvPr>
        </p:nvSpPr>
        <p:spPr/>
        <p:txBody>
          <a:bodyPr/>
          <a:lstStyle/>
          <a:p>
            <a:pPr algn="just"/>
            <a:r>
              <a:rPr lang="pt-BR" dirty="0"/>
              <a:t> ser optante pelo Simples Nacional e cumprir seus requisitos; </a:t>
            </a:r>
          </a:p>
          <a:p>
            <a:pPr algn="just"/>
            <a:r>
              <a:rPr lang="pt-BR" dirty="0"/>
              <a:t> exercer profissionalmente atividade econômica organizada para a produção ou a circulação de bens ou de serviços (art. 966 do Código Civil); </a:t>
            </a:r>
          </a:p>
          <a:p>
            <a:pPr marL="0" indent="0" algn="just">
              <a:buNone/>
            </a:pPr>
            <a:r>
              <a:rPr lang="pt-BR" dirty="0"/>
              <a:t>• auferir receita bruta acumulada nos anos-calendário anterior e em curso de até R$ 81.000,00 (oitenta e um mil reais) – no caso de início de atividade, o limite deve ser de R$ 6.750,00 (seis mil setecentos e cinquenta reais) multiplicados pelo número de meses compreendidos entre o mês de início de atividade e o final do respectivo ano-calendário, consideradas as frações de meses como um mês inteiro; </a:t>
            </a:r>
          </a:p>
        </p:txBody>
      </p:sp>
    </p:spTree>
    <p:extLst>
      <p:ext uri="{BB962C8B-B14F-4D97-AF65-F5344CB8AC3E}">
        <p14:creationId xmlns:p14="http://schemas.microsoft.com/office/powerpoint/2010/main" val="987567395"/>
      </p:ext>
    </p:extLst>
  </p:cSld>
  <p:clrMapOvr>
    <a:masterClrMapping/>
  </p:clrMapOvr>
  <p:transition spd="med">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microempreendedor individual (MEI): </a:t>
            </a:r>
          </a:p>
        </p:txBody>
      </p:sp>
      <p:sp>
        <p:nvSpPr>
          <p:cNvPr id="3" name="Espaço Reservado para Conteúdo 2"/>
          <p:cNvSpPr>
            <a:spLocks noGrp="1"/>
          </p:cNvSpPr>
          <p:nvPr>
            <p:ph idx="1"/>
          </p:nvPr>
        </p:nvSpPr>
        <p:spPr>
          <a:xfrm>
            <a:off x="1485900" y="1063229"/>
            <a:ext cx="6172200" cy="3531394"/>
          </a:xfrm>
        </p:spPr>
        <p:txBody>
          <a:bodyPr>
            <a:normAutofit fontScale="92500"/>
          </a:bodyPr>
          <a:lstStyle/>
          <a:p>
            <a:pPr algn="just"/>
            <a:r>
              <a:rPr lang="pt-BR" sz="2100" dirty="0"/>
              <a:t>Exercer tão-somente as ocupações constantes do Anexo XI da Resolução CGSN nº 140, de 2018; • possuir um único estabelecimento; </a:t>
            </a:r>
          </a:p>
          <a:p>
            <a:pPr algn="just"/>
            <a:r>
              <a:rPr lang="pt-BR" sz="2100" dirty="0"/>
              <a:t>Não participar de outra empresa como titular, sócio ou administrador;</a:t>
            </a:r>
          </a:p>
          <a:p>
            <a:pPr marL="457200" lvl="1" indent="0" algn="just">
              <a:buNone/>
            </a:pPr>
            <a:r>
              <a:rPr lang="pt-BR" sz="1700" dirty="0"/>
              <a:t>• Não contratar mais de um empregado, que só poderá receber 1 (um) salário mínimo previsto em lei federal ou estadual ou o piso salarial da categoria profissional, definido em lei federal ou por convenção coletiva da categoria (art. 18-C da Lei Complementar nº 123, de 2006); </a:t>
            </a:r>
          </a:p>
          <a:p>
            <a:pPr algn="just"/>
            <a:endParaRPr lang="pt-BR" sz="2100" dirty="0"/>
          </a:p>
        </p:txBody>
      </p:sp>
    </p:spTree>
    <p:extLst>
      <p:ext uri="{BB962C8B-B14F-4D97-AF65-F5344CB8AC3E}">
        <p14:creationId xmlns:p14="http://schemas.microsoft.com/office/powerpoint/2010/main" val="690813984"/>
      </p:ext>
    </p:extLst>
  </p:cSld>
  <p:clrMapOvr>
    <a:masterClrMapping/>
  </p:clrMapOvr>
  <p:transition spd="med">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2" name="Imagem 1">
            <a:extLst>
              <a:ext uri="{FF2B5EF4-FFF2-40B4-BE49-F238E27FC236}">
                <a16:creationId xmlns:a16="http://schemas.microsoft.com/office/drawing/2014/main" id="{09F71709-B2AA-4E5D-93D1-3A6A16F2B54C}"/>
              </a:ext>
            </a:extLst>
          </p:cNvPr>
          <p:cNvPicPr>
            <a:picLocks noChangeAspect="1"/>
          </p:cNvPicPr>
          <p:nvPr/>
        </p:nvPicPr>
        <p:blipFill>
          <a:blip r:embed="rId4"/>
          <a:stretch>
            <a:fillRect/>
          </a:stretch>
        </p:blipFill>
        <p:spPr>
          <a:xfrm>
            <a:off x="456843" y="754212"/>
            <a:ext cx="8230313" cy="4079349"/>
          </a:xfrm>
          <a:prstGeom prst="rect">
            <a:avLst/>
          </a:prstGeom>
        </p:spPr>
      </p:pic>
      <p:sp>
        <p:nvSpPr>
          <p:cNvPr id="5" name="CaixaDeTexto 4">
            <a:extLst>
              <a:ext uri="{FF2B5EF4-FFF2-40B4-BE49-F238E27FC236}">
                <a16:creationId xmlns:a16="http://schemas.microsoft.com/office/drawing/2014/main" id="{27AF9E1F-51ED-4C60-BD75-E3767A779A62}"/>
              </a:ext>
            </a:extLst>
          </p:cNvPr>
          <p:cNvSpPr txBox="1"/>
          <p:nvPr/>
        </p:nvSpPr>
        <p:spPr>
          <a:xfrm>
            <a:off x="820959" y="140164"/>
            <a:ext cx="6060402" cy="646331"/>
          </a:xfrm>
          <a:prstGeom prst="rect">
            <a:avLst/>
          </a:prstGeom>
          <a:noFill/>
        </p:spPr>
        <p:txBody>
          <a:bodyPr wrap="square">
            <a:spAutoFit/>
          </a:bodyPr>
          <a:lstStyle/>
          <a:p>
            <a:pPr algn="ctr"/>
            <a:r>
              <a:rPr lang="pt-BR" sz="1800" dirty="0">
                <a:solidFill>
                  <a:schemeClr val="tx1"/>
                </a:solidFill>
              </a:rPr>
              <a:t>Microempreendedor – Regras atuais para o Município e Reforma Tributária e seus impactos nos Municípios</a:t>
            </a:r>
          </a:p>
        </p:txBody>
      </p:sp>
    </p:spTree>
    <p:extLst>
      <p:ext uri="{BB962C8B-B14F-4D97-AF65-F5344CB8AC3E}">
        <p14:creationId xmlns:p14="http://schemas.microsoft.com/office/powerpoint/2010/main" val="591727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microempreendedor individual (MEI): </a:t>
            </a:r>
          </a:p>
        </p:txBody>
      </p:sp>
      <p:sp>
        <p:nvSpPr>
          <p:cNvPr id="3" name="Espaço Reservado para Conteúdo 2"/>
          <p:cNvSpPr>
            <a:spLocks noGrp="1"/>
          </p:cNvSpPr>
          <p:nvPr>
            <p:ph idx="1"/>
          </p:nvPr>
        </p:nvSpPr>
        <p:spPr/>
        <p:txBody>
          <a:bodyPr/>
          <a:lstStyle/>
          <a:p>
            <a:pPr marL="0" indent="0" algn="just">
              <a:buNone/>
            </a:pPr>
            <a:r>
              <a:rPr lang="pt-BR" sz="2100" dirty="0"/>
              <a:t>• Não guardar, cumulativamente, com o contratante do serviço, relação de pessoalidade, subordinação e habitualidade; </a:t>
            </a:r>
          </a:p>
          <a:p>
            <a:pPr marL="0" indent="0" algn="just">
              <a:buNone/>
            </a:pPr>
            <a:r>
              <a:rPr lang="pt-BR" sz="2100" dirty="0"/>
              <a:t>• Não realizar suas atividades mediante cessão ou loca </a:t>
            </a:r>
            <a:r>
              <a:rPr lang="pt-BR" sz="2100" dirty="0" err="1"/>
              <a:t>ção</a:t>
            </a:r>
            <a:r>
              <a:rPr lang="pt-BR" sz="2100" dirty="0"/>
              <a:t> de mão de obra (art. 112, "caput", da Resolução CGSN nº 140, de 2018). </a:t>
            </a:r>
          </a:p>
        </p:txBody>
      </p:sp>
    </p:spTree>
    <p:extLst>
      <p:ext uri="{BB962C8B-B14F-4D97-AF65-F5344CB8AC3E}">
        <p14:creationId xmlns:p14="http://schemas.microsoft.com/office/powerpoint/2010/main" val="3894776654"/>
      </p:ext>
    </p:extLst>
  </p:cSld>
  <p:clrMapOvr>
    <a:masterClrMapping/>
  </p:clrMapOvr>
  <p:transition spd="med">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MEI  </a:t>
            </a:r>
            <a:br>
              <a:rPr lang="pt-BR" dirty="0"/>
            </a:br>
            <a:r>
              <a:rPr lang="pt-BR" sz="2100" dirty="0"/>
              <a:t>MICRO EMPREENDEDOR INDIVIDUAL</a:t>
            </a:r>
          </a:p>
        </p:txBody>
      </p:sp>
      <p:sp>
        <p:nvSpPr>
          <p:cNvPr id="6" name="AutoShape 4" descr="Resultado de imagem para IMAGEM DE MICROEMPREENDEDOR"/>
          <p:cNvSpPr>
            <a:spLocks noChangeAspect="1" noChangeArrowheads="1"/>
          </p:cNvSpPr>
          <p:nvPr/>
        </p:nvSpPr>
        <p:spPr bwMode="auto">
          <a:xfrm>
            <a:off x="2303748" y="203169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t-BR" sz="1050"/>
          </a:p>
        </p:txBody>
      </p:sp>
      <p:sp>
        <p:nvSpPr>
          <p:cNvPr id="4" name="Retângulo 3"/>
          <p:cNvSpPr/>
          <p:nvPr/>
        </p:nvSpPr>
        <p:spPr>
          <a:xfrm>
            <a:off x="1871700" y="2017752"/>
            <a:ext cx="5786400" cy="2308324"/>
          </a:xfrm>
          <a:prstGeom prst="rect">
            <a:avLst/>
          </a:prstGeom>
        </p:spPr>
        <p:txBody>
          <a:bodyPr wrap="square">
            <a:spAutoFit/>
          </a:bodyPr>
          <a:lstStyle/>
          <a:p>
            <a:pPr algn="just"/>
            <a:r>
              <a:rPr lang="pt-BR" sz="2400" dirty="0"/>
              <a:t>A opção pelo </a:t>
            </a:r>
            <a:r>
              <a:rPr lang="pt-BR" sz="2400" dirty="0" err="1"/>
              <a:t>Simei</a:t>
            </a:r>
            <a:r>
              <a:rPr lang="pt-BR" sz="2400" dirty="0"/>
              <a:t> produzirá efeitos a partir do primeiro dia do ano-calendário da opção. Por exemplo: se o microempresário individual fez a opção em janeiro de 2018, ela produzirá efeitos a partir de 1º de janeiro de 2018. </a:t>
            </a:r>
          </a:p>
        </p:txBody>
      </p:sp>
    </p:spTree>
    <p:extLst>
      <p:ext uri="{BB962C8B-B14F-4D97-AF65-F5344CB8AC3E}">
        <p14:creationId xmlns:p14="http://schemas.microsoft.com/office/powerpoint/2010/main" val="1560457373"/>
      </p:ext>
    </p:extLst>
  </p:cSld>
  <p:clrMapOvr>
    <a:masterClrMapping/>
  </p:clrMapOvr>
  <p:transition spd="med">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MEI  </a:t>
            </a:r>
            <a:br>
              <a:rPr lang="pt-BR" dirty="0"/>
            </a:br>
            <a:r>
              <a:rPr lang="pt-BR" sz="2100" dirty="0"/>
              <a:t>MICRO EMPREENDEDOR INDIVIDUAL</a:t>
            </a:r>
          </a:p>
        </p:txBody>
      </p:sp>
      <p:sp>
        <p:nvSpPr>
          <p:cNvPr id="6" name="AutoShape 4" descr="Resultado de imagem para IMAGEM DE MICROEMPREENDEDOR"/>
          <p:cNvSpPr>
            <a:spLocks noChangeAspect="1" noChangeArrowheads="1"/>
          </p:cNvSpPr>
          <p:nvPr/>
        </p:nvSpPr>
        <p:spPr bwMode="auto">
          <a:xfrm>
            <a:off x="2303748" y="203169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pt-BR" sz="1050"/>
          </a:p>
        </p:txBody>
      </p:sp>
      <p:sp>
        <p:nvSpPr>
          <p:cNvPr id="3" name="Espaço Reservado para Conteúdo 2"/>
          <p:cNvSpPr>
            <a:spLocks noGrp="1"/>
          </p:cNvSpPr>
          <p:nvPr>
            <p:ph idx="1"/>
          </p:nvPr>
        </p:nvSpPr>
        <p:spPr>
          <a:xfrm>
            <a:off x="2421955" y="4083919"/>
            <a:ext cx="6172200" cy="2977028"/>
          </a:xfrm>
        </p:spPr>
        <p:txBody>
          <a:bodyPr/>
          <a:lstStyle/>
          <a:p>
            <a:r>
              <a:rPr lang="pt-BR" dirty="0"/>
              <a:t>Atividades permissivas </a:t>
            </a:r>
          </a:p>
          <a:p>
            <a:pPr marL="0" indent="0">
              <a:buNone/>
            </a:pPr>
            <a:endParaRPr lang="pt-BR" dirty="0"/>
          </a:p>
        </p:txBody>
      </p:sp>
      <p:pic>
        <p:nvPicPr>
          <p:cNvPr id="4098" name="Picture 2" descr="Resultado de imagem para indagaçõ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4376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97621"/>
      </p:ext>
    </p:extLst>
  </p:cSld>
  <p:clrMapOvr>
    <a:masterClrMapping/>
  </p:clrMapOvr>
  <p:transition spd="med">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Que tributos estão incluídos no </a:t>
            </a:r>
            <a:r>
              <a:rPr lang="pt-BR" dirty="0" err="1"/>
              <a:t>Simei</a:t>
            </a:r>
            <a:r>
              <a:rPr lang="pt-BR" dirty="0"/>
              <a:t>?</a:t>
            </a:r>
          </a:p>
        </p:txBody>
      </p:sp>
      <p:sp>
        <p:nvSpPr>
          <p:cNvPr id="3" name="Espaço Reservado para Conteúdo 2"/>
          <p:cNvSpPr>
            <a:spLocks noGrp="1"/>
          </p:cNvSpPr>
          <p:nvPr>
            <p:ph idx="1"/>
          </p:nvPr>
        </p:nvSpPr>
        <p:spPr/>
        <p:txBody>
          <a:bodyPr/>
          <a:lstStyle/>
          <a:p>
            <a:pPr algn="just"/>
            <a:r>
              <a:rPr lang="pt-BR" sz="2100" dirty="0"/>
              <a:t>O MEI optante pelo </a:t>
            </a:r>
            <a:r>
              <a:rPr lang="pt-BR" sz="2100" dirty="0" err="1"/>
              <a:t>Simei</a:t>
            </a:r>
            <a:r>
              <a:rPr lang="pt-BR" sz="2100" dirty="0"/>
              <a:t> paga, por meio do Documento de Arrecadação (DAS), os seguintes tributos: • contribuição previdenciária relativa à pessoa do empresário, na qualidade de contribuinte individual, no valor de 5% (cinco por cento) do limite mínimo mensal do salário de contribuição; • R$ 1,00 (um real), a título de ICMS, caso seja contribuinte desse imposto; • R$ 5,00 (cinco reais), a título de ISS, caso seja contribuinte desse imposto.</a:t>
            </a:r>
          </a:p>
        </p:txBody>
      </p:sp>
    </p:spTree>
    <p:extLst>
      <p:ext uri="{BB962C8B-B14F-4D97-AF65-F5344CB8AC3E}">
        <p14:creationId xmlns:p14="http://schemas.microsoft.com/office/powerpoint/2010/main" val="4248642128"/>
      </p:ext>
    </p:extLst>
  </p:cSld>
  <p:clrMapOvr>
    <a:masterClrMapping/>
  </p:clrMapOvr>
  <p:transition spd="med">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Isenção do CMEI</a:t>
            </a:r>
          </a:p>
        </p:txBody>
      </p:sp>
      <p:sp>
        <p:nvSpPr>
          <p:cNvPr id="3" name="Espaço Reservado para Conteúdo 2"/>
          <p:cNvSpPr>
            <a:spLocks noGrp="1"/>
          </p:cNvSpPr>
          <p:nvPr>
            <p:ph idx="1"/>
          </p:nvPr>
        </p:nvSpPr>
        <p:spPr/>
        <p:txBody>
          <a:bodyPr/>
          <a:lstStyle/>
          <a:p>
            <a:pPr algn="just"/>
            <a:r>
              <a:rPr lang="pt-BR" dirty="0"/>
              <a:t>IRPJ • CSLL • Contribuição para o PIS/Pasep, </a:t>
            </a:r>
            <a:r>
              <a:rPr lang="pt-BR" dirty="0" err="1"/>
              <a:t>Cofins</a:t>
            </a:r>
            <a:r>
              <a:rPr lang="pt-BR" dirty="0"/>
              <a:t> e IPI (exceto se incidentes na importação) </a:t>
            </a:r>
          </a:p>
          <a:p>
            <a:pPr marL="0" indent="0" algn="just">
              <a:buNone/>
            </a:pPr>
            <a:r>
              <a:rPr lang="pt-BR" dirty="0"/>
              <a:t>• Contribuição previdenciária patronal (exceto se contratar empregado)</a:t>
            </a:r>
          </a:p>
        </p:txBody>
      </p:sp>
    </p:spTree>
    <p:extLst>
      <p:ext uri="{BB962C8B-B14F-4D97-AF65-F5344CB8AC3E}">
        <p14:creationId xmlns:p14="http://schemas.microsoft.com/office/powerpoint/2010/main" val="3149255768"/>
      </p:ext>
    </p:extLst>
  </p:cSld>
  <p:clrMapOvr>
    <a:masterClrMapping/>
  </p:clrMapOvr>
  <p:transition spd="med">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Não exclusão de Incidência</a:t>
            </a:r>
          </a:p>
        </p:txBody>
      </p:sp>
      <p:sp>
        <p:nvSpPr>
          <p:cNvPr id="3" name="Espaço Reservado para Conteúdo 2"/>
          <p:cNvSpPr>
            <a:spLocks noGrp="1"/>
          </p:cNvSpPr>
          <p:nvPr>
            <p:ph idx="1"/>
          </p:nvPr>
        </p:nvSpPr>
        <p:spPr/>
        <p:txBody>
          <a:bodyPr/>
          <a:lstStyle/>
          <a:p>
            <a:pPr algn="just"/>
            <a:r>
              <a:rPr lang="pt-BR" sz="2100" dirty="0"/>
              <a:t>IOF • Impostos sobre a Importação e Exportação • Contribuição para o PIS/Pasep, </a:t>
            </a:r>
            <a:r>
              <a:rPr lang="pt-BR" sz="2100" dirty="0" err="1"/>
              <a:t>Cofins</a:t>
            </a:r>
            <a:r>
              <a:rPr lang="pt-BR" sz="2100" dirty="0"/>
              <a:t> e IPI incidentes na importação • ITR • Imposto de Renda, relativo aos rendimentos ou ganhos líquidos auferidos em aplicações de renda fixa ou variável, bem como relativo aos ganhos de capital auferidos na alienação de bens do ativo permanente, ou relativo aos pagamentos ou créditos efetuados pela pessoa jurídica a pessoas físicas • FGTS • Contribuição previdenciária relativa</a:t>
            </a:r>
            <a:r>
              <a:rPr lang="pt-BR" dirty="0"/>
              <a:t> ao empregado</a:t>
            </a:r>
          </a:p>
        </p:txBody>
      </p:sp>
    </p:spTree>
    <p:extLst>
      <p:ext uri="{BB962C8B-B14F-4D97-AF65-F5344CB8AC3E}">
        <p14:creationId xmlns:p14="http://schemas.microsoft.com/office/powerpoint/2010/main" val="4144034111"/>
      </p:ext>
    </p:extLst>
  </p:cSld>
  <p:clrMapOvr>
    <a:masterClrMapping/>
  </p:clrMapOvr>
  <p:transition spd="med">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MEI inativo está desobrigado de pagar o valor fixo mensal?</a:t>
            </a:r>
          </a:p>
        </p:txBody>
      </p:sp>
      <p:sp>
        <p:nvSpPr>
          <p:cNvPr id="3" name="Espaço Reservado para Conteúdo 2"/>
          <p:cNvSpPr>
            <a:spLocks noGrp="1"/>
          </p:cNvSpPr>
          <p:nvPr>
            <p:ph idx="1"/>
          </p:nvPr>
        </p:nvSpPr>
        <p:spPr/>
        <p:txBody>
          <a:bodyPr/>
          <a:lstStyle/>
          <a:p>
            <a:pPr marL="0" indent="0" algn="just">
              <a:buNone/>
            </a:pPr>
            <a:r>
              <a:rPr lang="pt-BR" dirty="0"/>
              <a:t>Não. De qualquer modo, o MEI está obrigado a pagar o valor mensal previsto pelo </a:t>
            </a:r>
            <a:r>
              <a:rPr lang="pt-BR" dirty="0" err="1"/>
              <a:t>Simei</a:t>
            </a:r>
            <a:r>
              <a:rPr lang="pt-BR" dirty="0"/>
              <a:t>, porque esse valor é fixo e independe do exercício de atividade e do volume de receita. Vale dizer, a partir do momento em que o MEI for optante pelo </a:t>
            </a:r>
            <a:r>
              <a:rPr lang="pt-BR" dirty="0" err="1"/>
              <a:t>Simei</a:t>
            </a:r>
            <a:r>
              <a:rPr lang="pt-BR" dirty="0"/>
              <a:t>, ele deverá recolher os valores ainda que esteja inativo ou que tenha receita zero.</a:t>
            </a:r>
          </a:p>
        </p:txBody>
      </p:sp>
    </p:spTree>
    <p:extLst>
      <p:ext uri="{BB962C8B-B14F-4D97-AF65-F5344CB8AC3E}">
        <p14:creationId xmlns:p14="http://schemas.microsoft.com/office/powerpoint/2010/main" val="3899647752"/>
      </p:ext>
    </p:extLst>
  </p:cSld>
  <p:clrMapOvr>
    <a:masterClrMapping/>
  </p:clrMapOvr>
  <p:transition spd="med">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Quais obrigações acessórias estão previstas para o MEI?</a:t>
            </a:r>
          </a:p>
        </p:txBody>
      </p:sp>
      <p:sp>
        <p:nvSpPr>
          <p:cNvPr id="3" name="Espaço Reservado para Conteúdo 2"/>
          <p:cNvSpPr>
            <a:spLocks noGrp="1"/>
          </p:cNvSpPr>
          <p:nvPr>
            <p:ph idx="1"/>
          </p:nvPr>
        </p:nvSpPr>
        <p:spPr/>
        <p:txBody>
          <a:bodyPr/>
          <a:lstStyle/>
          <a:p>
            <a:pPr algn="just"/>
            <a:r>
              <a:rPr lang="pt-BR" dirty="0"/>
              <a:t>Emitir documento fiscal para destinatários inscritos no CNPJ, salvo se o destinatário emitir nota fiscal de entrada de mercadorias; • Manter Relatório Mensal de Receitas Brutas (Anexo X da Resolução CGSN nº 140, de 2018) para comprovação das receitas, onde deverão ser anexadas as notas fiscais de entrada de mercadorias e serviços tomados, bem como as notas fiscais de vendas ou prestação de serviços emitidas; • Apresentar Declaração Anual para o MEI – DASN-</a:t>
            </a:r>
            <a:r>
              <a:rPr lang="pt-BR" dirty="0" err="1"/>
              <a:t>Simei</a:t>
            </a:r>
            <a:r>
              <a:rPr lang="pt-BR" dirty="0"/>
              <a:t>; • Prestar informações relativas a terceiros nos casos de contratação de funcionário. (Base normativa: art. 106, 108 e 109 da Resolução CGSN nº 140, de 2018.)</a:t>
            </a:r>
          </a:p>
        </p:txBody>
      </p:sp>
    </p:spTree>
    <p:extLst>
      <p:ext uri="{BB962C8B-B14F-4D97-AF65-F5344CB8AC3E}">
        <p14:creationId xmlns:p14="http://schemas.microsoft.com/office/powerpoint/2010/main" val="3129003177"/>
      </p:ext>
    </p:extLst>
  </p:cSld>
  <p:clrMapOvr>
    <a:masterClrMapping/>
  </p:clrMapOvr>
  <p:transition spd="med">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Quais obrigações acessórias estão previstas para o MEI?</a:t>
            </a:r>
          </a:p>
        </p:txBody>
      </p:sp>
      <p:sp>
        <p:nvSpPr>
          <p:cNvPr id="3" name="Espaço Reservado para Conteúdo 2"/>
          <p:cNvSpPr>
            <a:spLocks noGrp="1"/>
          </p:cNvSpPr>
          <p:nvPr>
            <p:ph idx="1"/>
          </p:nvPr>
        </p:nvSpPr>
        <p:spPr>
          <a:xfrm>
            <a:off x="1485900" y="1200151"/>
            <a:ext cx="6380466" cy="3394472"/>
          </a:xfrm>
        </p:spPr>
        <p:txBody>
          <a:bodyPr>
            <a:normAutofit fontScale="92500" lnSpcReduction="10000"/>
          </a:bodyPr>
          <a:lstStyle/>
          <a:p>
            <a:pPr algn="just"/>
            <a:r>
              <a:rPr lang="pt-BR" sz="1350" dirty="0"/>
              <a:t>1.O MEI fica dispensado da escrituração dos livros fiscais e contábeis, da Declaração Eletrônica de Serviços e da emissão da Nota Fiscal Eletrônica (NF-e). 10</a:t>
            </a:r>
          </a:p>
          <a:p>
            <a:pPr algn="just"/>
            <a:r>
              <a:rPr lang="pt-BR" sz="1350" dirty="0"/>
              <a:t> 2. Em relação ao Relatório Mensal de Receitas Brutas, a obrigação do MEI é mantê-lo, para apresentação apenas quando solicitado pelo Fisco. </a:t>
            </a:r>
          </a:p>
          <a:p>
            <a:pPr algn="just"/>
            <a:r>
              <a:rPr lang="pt-BR" sz="1350" dirty="0"/>
              <a:t>3. Não confundir a DASN-</a:t>
            </a:r>
            <a:r>
              <a:rPr lang="pt-BR" sz="1350" dirty="0" err="1"/>
              <a:t>Simei</a:t>
            </a:r>
            <a:r>
              <a:rPr lang="pt-BR" sz="1350" dirty="0"/>
              <a:t>, exclusiva para o MEI optante pelo </a:t>
            </a:r>
            <a:r>
              <a:rPr lang="pt-BR" sz="1350" dirty="0" err="1"/>
              <a:t>Simei</a:t>
            </a:r>
            <a:r>
              <a:rPr lang="pt-BR" sz="1350" dirty="0"/>
              <a:t>, com a antiga DASN, que era para os outros optantes pelo Simples Nacional declararem até o ano-calendário de 2011. </a:t>
            </a:r>
          </a:p>
          <a:p>
            <a:pPr algn="just"/>
            <a:r>
              <a:rPr lang="pt-BR" sz="1350" dirty="0"/>
              <a:t>4. Não confundir a DASN-</a:t>
            </a:r>
            <a:r>
              <a:rPr lang="pt-BR" sz="1350" dirty="0" err="1"/>
              <a:t>Simei</a:t>
            </a:r>
            <a:r>
              <a:rPr lang="pt-BR" sz="1350" dirty="0"/>
              <a:t> com a Declaração Única do MEI (</a:t>
            </a:r>
            <a:r>
              <a:rPr lang="pt-BR" sz="1350" dirty="0" err="1"/>
              <a:t>Dumei</a:t>
            </a:r>
            <a:r>
              <a:rPr lang="pt-BR" sz="1350" dirty="0"/>
              <a:t>), que ainda não foi instituída. Somente quando o for, ela a substituirá. </a:t>
            </a:r>
          </a:p>
          <a:p>
            <a:pPr algn="just"/>
            <a:r>
              <a:rPr lang="pt-BR" sz="1350" dirty="0"/>
              <a:t>5. Eventual inatividade do MEI não o desobriga de apresentar a DASN-</a:t>
            </a:r>
            <a:r>
              <a:rPr lang="pt-BR" sz="1350" dirty="0" err="1"/>
              <a:t>Simei</a:t>
            </a:r>
            <a:r>
              <a:rPr lang="pt-BR" sz="1350" dirty="0"/>
              <a:t>. </a:t>
            </a:r>
          </a:p>
          <a:p>
            <a:pPr algn="just"/>
            <a:r>
              <a:rPr lang="pt-BR" sz="1350" dirty="0"/>
              <a:t>6. O fato de ser MEI não é suficiente para obrigar ou desobrigar o contribuinte de apresentar declaração de imposto de renda pessoa física. Caso ele se enquadre em qualquer das hipóteses de obrigatoriedade de declarar, de acordo com a legislação federal pertinente, deverá fazê-lo. Caso contrário, não. </a:t>
            </a:r>
          </a:p>
          <a:p>
            <a:pPr algn="just"/>
            <a:r>
              <a:rPr lang="pt-BR" sz="1350" dirty="0"/>
              <a:t>7. O MEI só está desobrigado de apresentar GFIP e RAIS se não contratar empregado.</a:t>
            </a:r>
          </a:p>
        </p:txBody>
      </p:sp>
    </p:spTree>
    <p:extLst>
      <p:ext uri="{BB962C8B-B14F-4D97-AF65-F5344CB8AC3E}">
        <p14:creationId xmlns:p14="http://schemas.microsoft.com/office/powerpoint/2010/main" val="1722774048"/>
      </p:ext>
    </p:extLst>
  </p:cSld>
  <p:clrMapOvr>
    <a:masterClrMapping/>
  </p:clrMapOvr>
  <p:transition spd="med">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MEI é obrigado a emitir nota fiscal?</a:t>
            </a:r>
          </a:p>
        </p:txBody>
      </p:sp>
      <p:sp>
        <p:nvSpPr>
          <p:cNvPr id="3" name="Espaço Reservado para Conteúdo 2"/>
          <p:cNvSpPr>
            <a:spLocks noGrp="1"/>
          </p:cNvSpPr>
          <p:nvPr>
            <p:ph idx="1"/>
          </p:nvPr>
        </p:nvSpPr>
        <p:spPr/>
        <p:txBody>
          <a:bodyPr/>
          <a:lstStyle/>
          <a:p>
            <a:pPr algn="just"/>
            <a:r>
              <a:rPr lang="pt-BR" sz="2100" dirty="0"/>
              <a:t>O MEI estará dispensado de emitir nota fiscal para consumidor pessoa física. Porém, estará obrigado à emissão quando o destinatário da mercadoria ou serviço for cadastrado no CNPJ, salvo quando esse destinatário emitir nota fiscal de entrada. (Base normativa: art. 106 da Resolução CGSN nº 140, de 2018.)</a:t>
            </a:r>
          </a:p>
          <a:p>
            <a:pPr algn="just"/>
            <a:r>
              <a:rPr lang="pt-BR" sz="2100" dirty="0"/>
              <a:t>Nota: 1. Independente da dispensa de emissão de nota fiscal, o MEI deve sempre adquirir mercadorias ou serviços com documento fiscal.</a:t>
            </a:r>
          </a:p>
        </p:txBody>
      </p:sp>
    </p:spTree>
    <p:extLst>
      <p:ext uri="{BB962C8B-B14F-4D97-AF65-F5344CB8AC3E}">
        <p14:creationId xmlns:p14="http://schemas.microsoft.com/office/powerpoint/2010/main" val="1194000178"/>
      </p:ext>
    </p:extLst>
  </p:cSld>
  <p:clrMapOvr>
    <a:masterClrMapping/>
  </p:clrMapOvr>
  <p:transition spd="med">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a:xfrm>
            <a:off x="145445" y="1017725"/>
            <a:ext cx="8520600" cy="3416400"/>
          </a:xfrm>
        </p:spPr>
        <p:txBody>
          <a:bodyPr/>
          <a:lstStyle/>
          <a:p>
            <a:pPr algn="just"/>
            <a:r>
              <a:rPr lang="pt-BR" dirty="0"/>
              <a:t>Nada mais é do que uma pessoa que se legaliza como um pequeno empresário e trabalha por conta própria, além disso, para ser um MEI, é necessário faturar no máximo até R$81.000,00 por ano, não tendo participação em outra empresa com titular ou sócio e podendo ter apenas 1 único colaborador.</a:t>
            </a:r>
          </a:p>
        </p:txBody>
      </p:sp>
    </p:spTree>
    <p:extLst>
      <p:ext uri="{BB962C8B-B14F-4D97-AF65-F5344CB8AC3E}">
        <p14:creationId xmlns:p14="http://schemas.microsoft.com/office/powerpoint/2010/main" val="2678226093"/>
      </p:ext>
    </p:extLst>
  </p:cSld>
  <p:clrMapOvr>
    <a:masterClrMapping/>
  </p:clrMapOvr>
  <p:transition spd="med">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O MEI poderá emitir nota fiscal avulsa?</a:t>
            </a:r>
          </a:p>
        </p:txBody>
      </p:sp>
      <p:sp>
        <p:nvSpPr>
          <p:cNvPr id="3" name="Espaço Reservado para Conteúdo 2"/>
          <p:cNvSpPr>
            <a:spLocks noGrp="1"/>
          </p:cNvSpPr>
          <p:nvPr>
            <p:ph idx="1"/>
          </p:nvPr>
        </p:nvSpPr>
        <p:spPr/>
        <p:txBody>
          <a:bodyPr/>
          <a:lstStyle/>
          <a:p>
            <a:r>
              <a:rPr lang="pt-BR" dirty="0"/>
              <a:t>A nota fiscal avulsa é aquela emitida por quem não é obrigado a emitir documentos fiscais. O MEI pode emiti-la, desde que esteja prevista na legislação estadual ou municipal. (Base normativa: art. 106, § 2º, II, “a”, da Resolução CGSN nº 140, de 2018.)</a:t>
            </a:r>
          </a:p>
        </p:txBody>
      </p:sp>
    </p:spTree>
    <p:extLst>
      <p:ext uri="{BB962C8B-B14F-4D97-AF65-F5344CB8AC3E}">
        <p14:creationId xmlns:p14="http://schemas.microsoft.com/office/powerpoint/2010/main" val="819650834"/>
      </p:ext>
    </p:extLst>
  </p:cSld>
  <p:clrMapOvr>
    <a:masterClrMapping/>
  </p:clrMapOvr>
  <p:transition spd="med">
    <p:wheel spokes="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Qual o prazo para a entrega da DASN-</a:t>
            </a:r>
            <a:r>
              <a:rPr lang="pt-BR" dirty="0" err="1"/>
              <a:t>Simei</a:t>
            </a:r>
            <a:r>
              <a:rPr lang="pt-BR" dirty="0"/>
              <a:t>?</a:t>
            </a:r>
          </a:p>
        </p:txBody>
      </p:sp>
      <p:sp>
        <p:nvSpPr>
          <p:cNvPr id="3" name="Espaço Reservado para Conteúdo 2"/>
          <p:cNvSpPr>
            <a:spLocks noGrp="1"/>
          </p:cNvSpPr>
          <p:nvPr>
            <p:ph idx="1"/>
          </p:nvPr>
        </p:nvSpPr>
        <p:spPr/>
        <p:txBody>
          <a:bodyPr/>
          <a:lstStyle/>
          <a:p>
            <a:pPr algn="just"/>
            <a:r>
              <a:rPr lang="pt-BR" dirty="0"/>
              <a:t>A Declaração Anual para o Microempreendedor Individual (DASN-</a:t>
            </a:r>
            <a:r>
              <a:rPr lang="pt-BR" dirty="0" err="1"/>
              <a:t>Simei</a:t>
            </a:r>
            <a:r>
              <a:rPr lang="pt-BR" dirty="0"/>
              <a:t>) deverá ser entregue até o último dia de maio de cada ano e conterá tão-somente: • informação referente à receita bruta do ano-calendário anterior; </a:t>
            </a:r>
          </a:p>
          <a:p>
            <a:pPr algn="just"/>
            <a:r>
              <a:rPr lang="pt-BR" dirty="0"/>
              <a:t>• informação referente à contratação de empregado, quando houver.</a:t>
            </a:r>
          </a:p>
        </p:txBody>
      </p:sp>
    </p:spTree>
    <p:extLst>
      <p:ext uri="{BB962C8B-B14F-4D97-AF65-F5344CB8AC3E}">
        <p14:creationId xmlns:p14="http://schemas.microsoft.com/office/powerpoint/2010/main" val="2205729844"/>
      </p:ext>
    </p:extLst>
  </p:cSld>
  <p:clrMapOvr>
    <a:masterClrMapping/>
  </p:clrMapOvr>
  <p:transition spd="med">
    <p:wheel spokes="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2100" dirty="0"/>
              <a:t>Existe multa pelo descumprimento do prazo para transmitir a DASN-</a:t>
            </a:r>
            <a:r>
              <a:rPr lang="pt-BR" sz="2100" dirty="0" err="1"/>
              <a:t>Simei</a:t>
            </a:r>
            <a:r>
              <a:rPr lang="pt-BR" sz="2100" dirty="0"/>
              <a:t>?</a:t>
            </a:r>
          </a:p>
        </p:txBody>
      </p:sp>
      <p:sp>
        <p:nvSpPr>
          <p:cNvPr id="3" name="Espaço Reservado para Conteúdo 2"/>
          <p:cNvSpPr>
            <a:spLocks noGrp="1"/>
          </p:cNvSpPr>
          <p:nvPr>
            <p:ph idx="1"/>
          </p:nvPr>
        </p:nvSpPr>
        <p:spPr/>
        <p:txBody>
          <a:bodyPr>
            <a:normAutofit lnSpcReduction="10000"/>
          </a:bodyPr>
          <a:lstStyle/>
          <a:p>
            <a:pPr algn="just"/>
            <a:r>
              <a:rPr lang="pt-BR" dirty="0"/>
              <a:t>Sim. O MEI que deixar de apresentar a DASN-</a:t>
            </a:r>
            <a:r>
              <a:rPr lang="pt-BR" dirty="0" err="1"/>
              <a:t>Simei</a:t>
            </a:r>
            <a:r>
              <a:rPr lang="pt-BR" dirty="0"/>
              <a:t> ou que a apresentar com incorreções ou omissões ou, ainda, que a apresentar fora do prazo fixado, será intimado a apresentá-la ou a prestar esclarecimentos, conforme o caso, no prazo estipulado pela autoridade fiscal, e estará sujeito a multa: </a:t>
            </a:r>
          </a:p>
          <a:p>
            <a:pPr algn="just"/>
            <a:r>
              <a:rPr lang="pt-BR" dirty="0"/>
              <a:t>• de 2% (dois por cento) ao mês-calendário ou fração, incidentes sobre o montante dos tributos declarados na DASN-</a:t>
            </a:r>
            <a:r>
              <a:rPr lang="pt-BR" dirty="0" err="1"/>
              <a:t>Simei</a:t>
            </a:r>
            <a:r>
              <a:rPr lang="pt-BR" dirty="0"/>
              <a:t>, ainda que integralmente pago, no caso de falta de entrega da declaração ou entrega após o prazo, limitada a 20% (vinte por cento), observada a multa mínima de R$ 50,00 (cinquenta reais); </a:t>
            </a:r>
          </a:p>
          <a:p>
            <a:pPr marL="0" indent="0" algn="just">
              <a:buNone/>
            </a:pPr>
            <a:r>
              <a:rPr lang="pt-BR" dirty="0"/>
              <a:t>• de R$ 100,00 (cem reais) para cada grupo de 10 (dez) informações incorretas ou omitidas</a:t>
            </a:r>
          </a:p>
        </p:txBody>
      </p:sp>
    </p:spTree>
    <p:extLst>
      <p:ext uri="{BB962C8B-B14F-4D97-AF65-F5344CB8AC3E}">
        <p14:creationId xmlns:p14="http://schemas.microsoft.com/office/powerpoint/2010/main" val="1991397588"/>
      </p:ext>
    </p:extLst>
  </p:cSld>
  <p:clrMapOvr>
    <a:masterClrMapping/>
  </p:clrMapOvr>
  <p:transition spd="med">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m para imagem de taxas"/>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1824140" y="681540"/>
            <a:ext cx="6172200" cy="358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51987"/>
      </p:ext>
    </p:extLst>
  </p:cSld>
  <p:clrMapOvr>
    <a:masterClrMapping/>
  </p:clrMapOvr>
  <p:transition spd="med">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6B6C708-D7E0-42E7-BDFA-0DCD25638A50}"/>
              </a:ext>
            </a:extLst>
          </p:cNvPr>
          <p:cNvSpPr txBox="1"/>
          <p:nvPr/>
        </p:nvSpPr>
        <p:spPr>
          <a:xfrm>
            <a:off x="2843808" y="1113588"/>
            <a:ext cx="4266474" cy="2308324"/>
          </a:xfrm>
          <a:prstGeom prst="rect">
            <a:avLst/>
          </a:prstGeom>
          <a:noFill/>
        </p:spPr>
        <p:txBody>
          <a:bodyPr wrap="square">
            <a:spAutoFit/>
          </a:bodyPr>
          <a:lstStyle/>
          <a:p>
            <a:pPr algn="just"/>
            <a:r>
              <a:rPr lang="pt-BR" sz="1800" dirty="0"/>
              <a:t>A Lei Complementar nº 123/2006, em seu art. 4º, § 3º, previu isenção de taxas cobradas em função da abertura, inscrição, registro, funcionamento, alvará, licença, cadastro, alterações e procedimentos de baixa e encerramento e demais itens relativos ao Microempreendedor Individual (MEI).</a:t>
            </a:r>
          </a:p>
        </p:txBody>
      </p:sp>
    </p:spTree>
    <p:extLst>
      <p:ext uri="{BB962C8B-B14F-4D97-AF65-F5344CB8AC3E}">
        <p14:creationId xmlns:p14="http://schemas.microsoft.com/office/powerpoint/2010/main" val="2591060592"/>
      </p:ext>
    </p:extLst>
  </p:cSld>
  <p:clrMapOvr>
    <a:masterClrMapping/>
  </p:clrMapOvr>
  <p:transition spd="med">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FISCALIZAÇÃO MEI</a:t>
            </a:r>
          </a:p>
        </p:txBody>
      </p:sp>
      <p:pic>
        <p:nvPicPr>
          <p:cNvPr id="4" name="Picture 2" descr="Resultado de imagem para indagaçõ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9742" y="1221600"/>
            <a:ext cx="4104456" cy="31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089353"/>
      </p:ext>
    </p:extLst>
  </p:cSld>
  <p:clrMapOvr>
    <a:masterClrMapping/>
  </p:clrMapOvr>
  <p:transition spd="med">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D65F5B6-DF76-44B4-8DE8-5BB89FE14BFB}"/>
              </a:ext>
            </a:extLst>
          </p:cNvPr>
          <p:cNvSpPr txBox="1"/>
          <p:nvPr/>
        </p:nvSpPr>
        <p:spPr>
          <a:xfrm>
            <a:off x="2519772" y="1567629"/>
            <a:ext cx="4860540" cy="2585323"/>
          </a:xfrm>
          <a:prstGeom prst="rect">
            <a:avLst/>
          </a:prstGeom>
          <a:noFill/>
        </p:spPr>
        <p:txBody>
          <a:bodyPr wrap="square">
            <a:spAutoFit/>
          </a:bodyPr>
          <a:lstStyle/>
          <a:p>
            <a:pPr algn="just"/>
            <a:r>
              <a:rPr lang="pt-BR" sz="1800" dirty="0"/>
              <a:t>Como é feita a fiscalização do MEI?</a:t>
            </a:r>
          </a:p>
          <a:p>
            <a:pPr algn="just"/>
            <a:r>
              <a:rPr lang="pt-BR" sz="1800" dirty="0"/>
              <a:t>A fiscalização se dará em primeira instância através do sistema de dados da Receita Federal, e Estadual pela verificação de movimentação de notas fiscais, seja ela de compra ou de venda. A Prefeitura fará a verificação quanto ao alvará de funcionamento e também em relação aos pagamentos atrasados.</a:t>
            </a:r>
          </a:p>
        </p:txBody>
      </p:sp>
    </p:spTree>
    <p:extLst>
      <p:ext uri="{BB962C8B-B14F-4D97-AF65-F5344CB8AC3E}">
        <p14:creationId xmlns:p14="http://schemas.microsoft.com/office/powerpoint/2010/main" val="1600690578"/>
      </p:ext>
    </p:extLst>
  </p:cSld>
  <p:clrMapOvr>
    <a:masterClrMapping/>
  </p:clrMapOvr>
  <p:transition spd="med">
    <p:wheel spokes="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DESENQUADRAMENTO</a:t>
            </a:r>
          </a:p>
        </p:txBody>
      </p:sp>
      <p:pic>
        <p:nvPicPr>
          <p:cNvPr id="4" name="Picture 2" descr="Resultado de imagem para indagaçõ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9742" y="1221600"/>
            <a:ext cx="4104456" cy="31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40764"/>
      </p:ext>
    </p:extLst>
  </p:cSld>
  <p:clrMapOvr>
    <a:masterClrMapping/>
  </p:clrMapOvr>
  <p:transition spd="med">
    <p:wheel spokes="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28CC501-77A3-49D8-B086-D2BAB226C791}"/>
              </a:ext>
            </a:extLst>
          </p:cNvPr>
          <p:cNvSpPr txBox="1"/>
          <p:nvPr/>
        </p:nvSpPr>
        <p:spPr>
          <a:xfrm>
            <a:off x="2465766" y="681541"/>
            <a:ext cx="5022558" cy="3416320"/>
          </a:xfrm>
          <a:prstGeom prst="rect">
            <a:avLst/>
          </a:prstGeom>
          <a:noFill/>
        </p:spPr>
        <p:txBody>
          <a:bodyPr wrap="square">
            <a:spAutoFit/>
          </a:bodyPr>
          <a:lstStyle/>
          <a:p>
            <a:pPr algn="just"/>
            <a:r>
              <a:rPr lang="pt-BR" sz="1800" dirty="0"/>
              <a:t>Como funciona o desenquadramento MEI?</a:t>
            </a:r>
          </a:p>
          <a:p>
            <a:pPr algn="just"/>
            <a:endParaRPr lang="pt-BR" sz="1800" dirty="0"/>
          </a:p>
          <a:p>
            <a:pPr algn="just"/>
            <a:r>
              <a:rPr lang="pt-BR" sz="1800" dirty="0"/>
              <a:t>O desenquadramento MEI só acontece de forma automática se houver mudanças no CNPJ da empresa que altere a sua natureza jurídica, inclua atividades econômicas não permitidas ou seja aberta uma filial.</a:t>
            </a:r>
          </a:p>
          <a:p>
            <a:pPr algn="just"/>
            <a:endParaRPr lang="pt-BR" sz="1800" dirty="0"/>
          </a:p>
          <a:p>
            <a:pPr algn="just"/>
            <a:r>
              <a:rPr lang="pt-BR" sz="1800" dirty="0"/>
              <a:t>Nos casos em que o limite de faturamento é excedido é preciso acessar o Portal da Receita Federal, procurar pela opção desenquadramento e seguir as orientações. </a:t>
            </a:r>
          </a:p>
        </p:txBody>
      </p:sp>
    </p:spTree>
    <p:extLst>
      <p:ext uri="{BB962C8B-B14F-4D97-AF65-F5344CB8AC3E}">
        <p14:creationId xmlns:p14="http://schemas.microsoft.com/office/powerpoint/2010/main" val="647025055"/>
      </p:ext>
    </p:extLst>
  </p:cSld>
  <p:clrMapOvr>
    <a:masterClrMapping/>
  </p:clrMapOvr>
  <p:transition spd="med">
    <p:wheel spokes="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DEE0B75-50F5-43AD-87CC-A90DBC780224}"/>
              </a:ext>
            </a:extLst>
          </p:cNvPr>
          <p:cNvSpPr txBox="1"/>
          <p:nvPr/>
        </p:nvSpPr>
        <p:spPr>
          <a:xfrm>
            <a:off x="2519772" y="1437624"/>
            <a:ext cx="4482498" cy="2862322"/>
          </a:xfrm>
          <a:prstGeom prst="rect">
            <a:avLst/>
          </a:prstGeom>
          <a:noFill/>
        </p:spPr>
        <p:txBody>
          <a:bodyPr wrap="square">
            <a:spAutoFit/>
          </a:bodyPr>
          <a:lstStyle/>
          <a:p>
            <a:pPr algn="just"/>
            <a:r>
              <a:rPr lang="pt-BR" sz="1800" dirty="0"/>
              <a:t>Qual o valor da multa de desenquadramento MEI?</a:t>
            </a:r>
          </a:p>
          <a:p>
            <a:pPr algn="just"/>
            <a:r>
              <a:rPr lang="pt-BR" sz="1800" dirty="0"/>
              <a:t>O valor da multa de desenquadramento MEI é de R$50,00 para desenquadramento fora do prazo. Se o desenquadramento for para os casos que estiverem entre R$ 81.000,00 e R$ 97.200,00, será cobrado um recolhimento adicional de imposto sobre o valor excedente a R$ 81.000,00.</a:t>
            </a:r>
          </a:p>
        </p:txBody>
      </p:sp>
    </p:spTree>
    <p:extLst>
      <p:ext uri="{BB962C8B-B14F-4D97-AF65-F5344CB8AC3E}">
        <p14:creationId xmlns:p14="http://schemas.microsoft.com/office/powerpoint/2010/main" val="3819591859"/>
      </p:ext>
    </p:extLst>
  </p:cSld>
  <p:clrMapOvr>
    <a:masterClrMapping/>
  </p:clrMapOvr>
  <p:transition spd="med">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a:xfrm>
            <a:off x="145445" y="1017725"/>
            <a:ext cx="8520600" cy="3416400"/>
          </a:xfrm>
        </p:spPr>
        <p:txBody>
          <a:bodyPr/>
          <a:lstStyle/>
          <a:p>
            <a:pPr algn="just"/>
            <a:r>
              <a:rPr lang="pt-BR" dirty="0"/>
              <a:t>Nada mais é do que uma pessoa que se legaliza como um pequeno empresário e trabalha por conta própria, além disso, para ser um MEI, é necessário faturar no máximo até R$81.000,00 por ano, não tendo participação em outra empresa com titular ou sócio e podendo ter apenas 1 único colaborador.</a:t>
            </a:r>
          </a:p>
        </p:txBody>
      </p:sp>
    </p:spTree>
    <p:extLst>
      <p:ext uri="{BB962C8B-B14F-4D97-AF65-F5344CB8AC3E}">
        <p14:creationId xmlns:p14="http://schemas.microsoft.com/office/powerpoint/2010/main" val="1258694600"/>
      </p:ext>
    </p:extLst>
  </p:cSld>
  <p:clrMapOvr>
    <a:masterClrMapping/>
  </p:clrMapOvr>
  <p:transition spd="med">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6F32DEF8-A0E1-475E-B03D-20ADACF608E1}"/>
              </a:ext>
            </a:extLst>
          </p:cNvPr>
          <p:cNvSpPr txBox="1"/>
          <p:nvPr/>
        </p:nvSpPr>
        <p:spPr>
          <a:xfrm>
            <a:off x="565484" y="126330"/>
            <a:ext cx="7549816" cy="5180008"/>
          </a:xfrm>
          <a:prstGeom prst="rect">
            <a:avLst/>
          </a:prstGeom>
          <a:noFill/>
        </p:spPr>
        <p:txBody>
          <a:bodyPr wrap="square">
            <a:spAutoFit/>
          </a:bodyPr>
          <a:lstStyle/>
          <a:p>
            <a:pPr>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Como fica o MEI na reforma tributária? </a:t>
            </a:r>
          </a:p>
          <a:p>
            <a:pPr>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Não há alterações propostas para o MEI na Reforma Tributária. O modelo é visto como um sucesso, uma vez que desonera o empresário que está no menor tipo de empresa previsto no Brasil e aumenta a taxa de formalização dos negócios. </a:t>
            </a:r>
          </a:p>
          <a:p>
            <a:pPr>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O Microempreendedor Individual é o menor tipo de empresa disponível para abertura no Brasil – sendo que o faturamento MEI tem limite de R$81 mil por ano. Dessa forma, quando o modelo foi concebido já foi montado de forma a facilitar a administração por parte dos empresários – que são sócios únicos, e na maioria dos casos tocam a empresa sozinhos.</a:t>
            </a:r>
          </a:p>
          <a:p>
            <a:pPr>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Não haveria vantagem em se lançar um modelo de empresa para eletricistas, pequenos comércios de alimentos, redatores, entre milhares de outros tipos de atividades econômicas que constam na Listagem do MEI, se não houvesse o pensamento de desoneração e desburocratização destes negócios.</a:t>
            </a:r>
          </a:p>
          <a:p>
            <a:pPr>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O sucesso do modelo só é possível porque foi estruturado para realmente ajudar aqueles pequenos negócios que querem empreender de forma legal. Conforme o site do Governo Federal, “no fim do terceiro quadrimestre de 2020, existiam, no Brasil, 11.262.383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MEIs</a:t>
            </a:r>
            <a:r>
              <a:rPr lang="pt-BR" sz="1400" dirty="0">
                <a:effectLst/>
                <a:latin typeface="Calibri" panose="020F0502020204030204" pitchFamily="34" charset="0"/>
                <a:ea typeface="Calibri" panose="020F0502020204030204" pitchFamily="34" charset="0"/>
                <a:cs typeface="Times New Roman" panose="02020603050405020304" pitchFamily="18" charset="0"/>
              </a:rPr>
              <a:t> ativos”, representando “56,7% do total de negócios em funcionamento no país”. Hoje a estimativa é de 15 milhões de </a:t>
            </a:r>
            <a:r>
              <a:rPr lang="pt-BR" sz="1400" dirty="0" err="1">
                <a:effectLst/>
                <a:latin typeface="Calibri" panose="020F0502020204030204" pitchFamily="34" charset="0"/>
                <a:ea typeface="Calibri" panose="020F0502020204030204" pitchFamily="34" charset="0"/>
                <a:cs typeface="Times New Roman" panose="02020603050405020304" pitchFamily="18" charset="0"/>
              </a:rPr>
              <a:t>MEIs</a:t>
            </a:r>
            <a:r>
              <a:rPr lang="pt-BR" sz="14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71974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C3823147-24A2-4A3D-9B77-D28E31BEDD37}"/>
              </a:ext>
            </a:extLst>
          </p:cNvPr>
          <p:cNvSpPr txBox="1"/>
          <p:nvPr/>
        </p:nvSpPr>
        <p:spPr>
          <a:xfrm>
            <a:off x="679784" y="157875"/>
            <a:ext cx="7243011" cy="3754874"/>
          </a:xfrm>
          <a:prstGeom prst="rect">
            <a:avLst/>
          </a:prstGeom>
          <a:noFill/>
        </p:spPr>
        <p:txBody>
          <a:bodyPr wrap="square">
            <a:spAutoFit/>
          </a:bodyPr>
          <a:lstStyle/>
          <a:p>
            <a:r>
              <a:rPr lang="pt-BR" dirty="0"/>
              <a:t>Mas o PLP 68/2024 inovou e criou a categoria </a:t>
            </a:r>
            <a:r>
              <a:rPr lang="pt-BR" dirty="0" err="1"/>
              <a:t>nanoempreendedor</a:t>
            </a:r>
            <a:r>
              <a:rPr lang="pt-BR" dirty="0"/>
              <a:t>, garantindo a isenção do Imposto Sobre Bens e Serviços (IBS) e da Contribuição Social de Bens e Serviços (CBS) para essa nova modalidade. Importante esclarecer que essa nova classificação de </a:t>
            </a:r>
            <a:r>
              <a:rPr lang="pt-BR" dirty="0" err="1"/>
              <a:t>nanoempreendedores</a:t>
            </a:r>
            <a:r>
              <a:rPr lang="pt-BR" dirty="0"/>
              <a:t> engloba empreendedores individuais que faturam até 50% do limite de faturamento anual do microempreendedor individual (MEI), ou seja, até R$ 40,5 mil por ano. Tal inclusão é decorrente da busca constante do Governo em incentivar a não permanência da pessoa física no campo da informalidade, tendo como compensação não ser contribuinte do IBS e do CBS.</a:t>
            </a:r>
          </a:p>
          <a:p>
            <a:r>
              <a:rPr lang="pt-BR" dirty="0"/>
              <a:t> </a:t>
            </a:r>
          </a:p>
          <a:p>
            <a:r>
              <a:rPr lang="pt-BR" dirty="0"/>
              <a:t>Lembramos que teremos que  aguardar as definições e aprovação final do Governo quanto aos </a:t>
            </a:r>
            <a:r>
              <a:rPr lang="pt-BR" dirty="0" err="1"/>
              <a:t>nanoempreendedores</a:t>
            </a:r>
            <a:r>
              <a:rPr lang="pt-BR" dirty="0"/>
              <a:t> e entender como de fato se dará essa nova modalidade que visa, principalmente, abarcar, por exemplo, as pessoas que exercem atividade de venda porta a porta ou oferecem serviços por plataformas on-line.</a:t>
            </a:r>
          </a:p>
          <a:p>
            <a:r>
              <a:rPr lang="pt-BR" dirty="0"/>
              <a:t> </a:t>
            </a:r>
          </a:p>
          <a:p>
            <a:r>
              <a:rPr lang="pt-BR" dirty="0"/>
              <a:t>A Reforma Tributária pode impactar diretamente a sua empresa, e a melhor maneira de se preparar para as mudanças é com conhecimento</a:t>
            </a:r>
          </a:p>
          <a:p>
            <a:r>
              <a:rPr lang="pt-BR" dirty="0"/>
              <a:t> </a:t>
            </a:r>
          </a:p>
        </p:txBody>
      </p:sp>
    </p:spTree>
    <p:extLst>
      <p:ext uri="{BB962C8B-B14F-4D97-AF65-F5344CB8AC3E}">
        <p14:creationId xmlns:p14="http://schemas.microsoft.com/office/powerpoint/2010/main" val="2573346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sp>
        <p:nvSpPr>
          <p:cNvPr id="4" name="CaixaDeTexto 3">
            <a:extLst>
              <a:ext uri="{FF2B5EF4-FFF2-40B4-BE49-F238E27FC236}">
                <a16:creationId xmlns:a16="http://schemas.microsoft.com/office/drawing/2014/main" id="{1B454C44-5892-402E-890C-53539ED87676}"/>
              </a:ext>
            </a:extLst>
          </p:cNvPr>
          <p:cNvSpPr txBox="1"/>
          <p:nvPr/>
        </p:nvSpPr>
        <p:spPr>
          <a:xfrm>
            <a:off x="520607" y="200233"/>
            <a:ext cx="7722342" cy="3754874"/>
          </a:xfrm>
          <a:prstGeom prst="rect">
            <a:avLst/>
          </a:prstGeom>
          <a:noFill/>
        </p:spPr>
        <p:txBody>
          <a:bodyPr wrap="square">
            <a:spAutoFit/>
          </a:bodyPr>
          <a:lstStyle/>
          <a:p>
            <a:r>
              <a:rPr lang="pt-BR" dirty="0"/>
              <a:t>Recolhimento do MEI</a:t>
            </a:r>
          </a:p>
          <a:p>
            <a:endParaRPr lang="pt-BR" dirty="0"/>
          </a:p>
          <a:p>
            <a:r>
              <a:rPr lang="pt-BR" dirty="0"/>
              <a:t>Até o final da transição entre os dois sistemas tributários em 2033, todos os </a:t>
            </a:r>
            <a:r>
              <a:rPr lang="pt-BR" dirty="0" err="1"/>
              <a:t>MEIs</a:t>
            </a:r>
            <a:r>
              <a:rPr lang="pt-BR" dirty="0"/>
              <a:t> vão recolher R$ 3 de IBS e CBS, além dos atuais 5% sobre o salário mínimo de contribuição previdenciária</a:t>
            </a:r>
          </a:p>
          <a:p>
            <a:endParaRPr lang="pt-BR" dirty="0"/>
          </a:p>
          <a:p>
            <a:r>
              <a:rPr lang="pt-BR" dirty="0"/>
              <a:t>A reforma tributária sobre o consumo em discussão no Congresso Nacional será implementada em etapas, com a unificação dos impostos a partir de 2026 e conclusão em 2032.</a:t>
            </a:r>
          </a:p>
          <a:p>
            <a:endParaRPr lang="pt-BR" dirty="0"/>
          </a:p>
          <a:p>
            <a:r>
              <a:rPr lang="pt-BR" dirty="0"/>
              <a:t>Durante esse período, diversos tributos serão extintos ou substituídos pelos novos IBS (Imposto sobre Bens e Serviços) e CBS (Contribuição sobre Bens e Serviços), com transições graduais para dar tempo para que o governo e as empresas adaptem seus sistemas.</a:t>
            </a:r>
          </a:p>
          <a:p>
            <a:endParaRPr lang="pt-BR" dirty="0"/>
          </a:p>
          <a:p>
            <a:r>
              <a:rPr lang="pt-BR" dirty="0"/>
              <a:t>Os </a:t>
            </a:r>
            <a:r>
              <a:rPr lang="pt-BR" dirty="0" err="1"/>
              <a:t>MEIs</a:t>
            </a:r>
            <a:r>
              <a:rPr lang="pt-BR" dirty="0"/>
              <a:t> (Microempreendedores Individuais), que hoje somam cerca de 15 milhões no país, também foram incluídos nessa fase de transição entre os dois sistemas tributários, conforme tabela anexa ao texto do PLP 68, atual LC 214/2025, já aprovado pela Câmara e pelo Senado Federal.</a:t>
            </a:r>
          </a:p>
          <a:p>
            <a:endParaRPr lang="pt-BR" dirty="0"/>
          </a:p>
        </p:txBody>
      </p:sp>
    </p:spTree>
    <p:extLst>
      <p:ext uri="{BB962C8B-B14F-4D97-AF65-F5344CB8AC3E}">
        <p14:creationId xmlns:p14="http://schemas.microsoft.com/office/powerpoint/2010/main" val="3464204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33723" y="0"/>
            <a:ext cx="9143990" cy="5143500"/>
          </a:xfrm>
          <a:prstGeom prst="rect">
            <a:avLst/>
          </a:prstGeom>
          <a:noFill/>
          <a:ln>
            <a:noFill/>
          </a:ln>
        </p:spPr>
      </p:pic>
      <p:sp>
        <p:nvSpPr>
          <p:cNvPr id="4" name="CaixaDeTexto 3">
            <a:extLst>
              <a:ext uri="{FF2B5EF4-FFF2-40B4-BE49-F238E27FC236}">
                <a16:creationId xmlns:a16="http://schemas.microsoft.com/office/drawing/2014/main" id="{2FAB4BB6-7631-436C-BECB-6264A282B00F}"/>
              </a:ext>
            </a:extLst>
          </p:cNvPr>
          <p:cNvSpPr txBox="1"/>
          <p:nvPr/>
        </p:nvSpPr>
        <p:spPr>
          <a:xfrm>
            <a:off x="647422" y="359595"/>
            <a:ext cx="7381945" cy="3539430"/>
          </a:xfrm>
          <a:prstGeom prst="rect">
            <a:avLst/>
          </a:prstGeom>
          <a:noFill/>
        </p:spPr>
        <p:txBody>
          <a:bodyPr wrap="square">
            <a:spAutoFit/>
          </a:bodyPr>
          <a:lstStyle/>
          <a:p>
            <a:r>
              <a:rPr lang="pt-BR" dirty="0"/>
              <a:t>Atualmente, além da contribuição previdenciária, fixada em 5% sobre o valor do salário mínimo – R$ 70,60 em valores atuais -, os microempreendedores do comércio e da indústria recolhem R$ 1 de ICMS (Imposto sobre Circulação de Mercadorias e Serviços), e aqueles que atuam na área de serviços pagam R$ 5 de ISS (Imposto sobre Serviços) por meio de uma única guia, a DAS (Documento de Arrecadação do Simples Nacional).</a:t>
            </a:r>
          </a:p>
          <a:p>
            <a:endParaRPr lang="pt-BR" dirty="0"/>
          </a:p>
          <a:p>
            <a:r>
              <a:rPr lang="pt-BR" dirty="0"/>
              <a:t>Durante a transição da reforma, de 2027 a 2028, eles pagarão os dois impostos que serão extintos (ISS e ICMS), e os novos CBS e IBS, sem contar a contribuição ao INSS. A partir de 2033, quando a reforma estiver completamente concluída, tanto os </a:t>
            </a:r>
            <a:r>
              <a:rPr lang="pt-BR" dirty="0" err="1"/>
              <a:t>MEIs</a:t>
            </a:r>
            <a:r>
              <a:rPr lang="pt-BR" dirty="0"/>
              <a:t> que atuam no comércio e na indústria como os prestadores de serviços vão recolher um total de R$ 3, sendo R$ 1 relativo à CBS, e R$ 2 de IBS.</a:t>
            </a:r>
          </a:p>
          <a:p>
            <a:endParaRPr lang="pt-BR" dirty="0"/>
          </a:p>
          <a:p>
            <a:r>
              <a:rPr lang="pt-BR" dirty="0"/>
              <a:t>“Na prática, </a:t>
            </a:r>
            <a:r>
              <a:rPr lang="pt-BR" dirty="0" err="1"/>
              <a:t>MEIs</a:t>
            </a:r>
            <a:r>
              <a:rPr lang="pt-BR" dirty="0"/>
              <a:t> que exercem atividades de comércio e indústria vão pagar R$ 2 a mais em tributos – fora a contribuição previdenciária – depois de concluída a reforma. E quem atua na área de serviços vai recolher R$ 2 a menos na comparação com os valores atuais”.</a:t>
            </a:r>
          </a:p>
        </p:txBody>
      </p:sp>
    </p:spTree>
    <p:extLst>
      <p:ext uri="{BB962C8B-B14F-4D97-AF65-F5344CB8AC3E}">
        <p14:creationId xmlns:p14="http://schemas.microsoft.com/office/powerpoint/2010/main" val="913152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2" name="Imagem 1">
            <a:extLst>
              <a:ext uri="{FF2B5EF4-FFF2-40B4-BE49-F238E27FC236}">
                <a16:creationId xmlns:a16="http://schemas.microsoft.com/office/drawing/2014/main" id="{DA01050B-AFFC-4B7C-B27A-417200DB7829}"/>
              </a:ext>
            </a:extLst>
          </p:cNvPr>
          <p:cNvPicPr>
            <a:picLocks noChangeAspect="1"/>
          </p:cNvPicPr>
          <p:nvPr/>
        </p:nvPicPr>
        <p:blipFill>
          <a:blip r:embed="rId4"/>
          <a:stretch>
            <a:fillRect/>
          </a:stretch>
        </p:blipFill>
        <p:spPr>
          <a:xfrm>
            <a:off x="1021191" y="687470"/>
            <a:ext cx="6554313" cy="3289218"/>
          </a:xfrm>
          <a:prstGeom prst="rect">
            <a:avLst/>
          </a:prstGeom>
        </p:spPr>
      </p:pic>
    </p:spTree>
    <p:extLst>
      <p:ext uri="{BB962C8B-B14F-4D97-AF65-F5344CB8AC3E}">
        <p14:creationId xmlns:p14="http://schemas.microsoft.com/office/powerpoint/2010/main" val="328688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dirty="0"/>
              <a:t>Consiste na solicitação para ingresso no Sistema de Recolhimento em Valores Fixos Mensais dos Tributos Abrangidos pelo Simples Nacional (</a:t>
            </a:r>
            <a:r>
              <a:rPr lang="pt-BR" dirty="0" err="1"/>
              <a:t>Simei</a:t>
            </a:r>
            <a:r>
              <a:rPr lang="pt-BR" dirty="0"/>
              <a:t>), que só é possível para o microempreendedor individual (MEI) </a:t>
            </a:r>
          </a:p>
        </p:txBody>
      </p:sp>
    </p:spTree>
    <p:extLst>
      <p:ext uri="{BB962C8B-B14F-4D97-AF65-F5344CB8AC3E}">
        <p14:creationId xmlns:p14="http://schemas.microsoft.com/office/powerpoint/2010/main" val="4186720807"/>
      </p:ext>
    </p:extLst>
  </p:cSld>
  <p:clrMapOvr>
    <a:masterClrMapping/>
  </p:clrMapOvr>
  <p:transition spd="med">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Lcp123/2006"/>
              </a:rPr>
              <a:t>Lei Complementar nº 123/2006 </a:t>
            </a:r>
          </a:p>
          <a:p>
            <a:pPr algn="just"/>
            <a:r>
              <a:rPr lang="pt-BR" b="1" dirty="0">
                <a:hlinkClick r:id="rId2" tooltip="Lcp123/2006"/>
              </a:rPr>
              <a:t>(Lei Geral da Micro e Pequena Empresa)</a:t>
            </a:r>
            <a:endParaRPr lang="pt-BR" dirty="0"/>
          </a:p>
          <a:p>
            <a:pPr algn="just"/>
            <a:r>
              <a:rPr lang="pt-BR" dirty="0"/>
              <a:t>Institui o Estatuto Nacional da Microempresa e da Empresa de Pequeno Porte, também conhecido como a Lei Geral da Micro e Pequena Empresa.</a:t>
            </a:r>
          </a:p>
        </p:txBody>
      </p:sp>
    </p:spTree>
    <p:extLst>
      <p:ext uri="{BB962C8B-B14F-4D97-AF65-F5344CB8AC3E}">
        <p14:creationId xmlns:p14="http://schemas.microsoft.com/office/powerpoint/2010/main" val="2768607947"/>
      </p:ext>
    </p:extLst>
  </p:cSld>
  <p:clrMapOvr>
    <a:masterClrMapping/>
  </p:clrMapOvr>
  <p:transition spd="med">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Lcp128/2008"/>
              </a:rPr>
              <a:t>Lei Complementar nº 128/2008</a:t>
            </a:r>
            <a:endParaRPr lang="pt-BR" b="1" dirty="0"/>
          </a:p>
          <a:p>
            <a:pPr algn="just"/>
            <a:r>
              <a:rPr lang="pt-BR" dirty="0"/>
              <a:t>Cria a figura do Microempreendedor Individual - MEI e modifica partes da Lei Geral da Micro e Pequena Empresa - Lei Complementar 123/2006.</a:t>
            </a:r>
          </a:p>
        </p:txBody>
      </p:sp>
    </p:spTree>
    <p:extLst>
      <p:ext uri="{BB962C8B-B14F-4D97-AF65-F5344CB8AC3E}">
        <p14:creationId xmlns:p14="http://schemas.microsoft.com/office/powerpoint/2010/main" val="210979403"/>
      </p:ext>
    </p:extLst>
  </p:cSld>
  <p:clrMapOvr>
    <a:masterClrMapping/>
  </p:clrMapOvr>
  <p:transition spd="med">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Microempreendedor Individual</a:t>
            </a:r>
            <a:endParaRPr lang="pt-BR" dirty="0"/>
          </a:p>
        </p:txBody>
      </p:sp>
      <p:sp>
        <p:nvSpPr>
          <p:cNvPr id="3" name="Espaço Reservado para Conteúdo 2"/>
          <p:cNvSpPr>
            <a:spLocks noGrp="1"/>
          </p:cNvSpPr>
          <p:nvPr>
            <p:ph idx="1"/>
          </p:nvPr>
        </p:nvSpPr>
        <p:spPr/>
        <p:txBody>
          <a:bodyPr/>
          <a:lstStyle/>
          <a:p>
            <a:pPr algn="just"/>
            <a:r>
              <a:rPr lang="pt-BR" b="1" dirty="0">
                <a:hlinkClick r:id="rId2" tooltip="Lcp139/2011"/>
              </a:rPr>
              <a:t>Lei Complementar nº 139/2011</a:t>
            </a:r>
            <a:endParaRPr lang="pt-BR" dirty="0"/>
          </a:p>
          <a:p>
            <a:pPr algn="just"/>
            <a:r>
              <a:rPr lang="pt-BR" dirty="0"/>
              <a:t>Altera o limite de faturamento do MEI para até R$ 60.000,00 e modifica partes da Lei Geral da Micro e Pequena Empresa - Lei Complementar 123/2006</a:t>
            </a:r>
          </a:p>
        </p:txBody>
      </p:sp>
    </p:spTree>
    <p:extLst>
      <p:ext uri="{BB962C8B-B14F-4D97-AF65-F5344CB8AC3E}">
        <p14:creationId xmlns:p14="http://schemas.microsoft.com/office/powerpoint/2010/main" val="1705801257"/>
      </p:ext>
    </p:extLst>
  </p:cSld>
  <p:clrMapOvr>
    <a:masterClrMapping/>
  </p:clrMapOvr>
  <p:transition spd="med">
    <p:wheel spokes="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154</TotalTime>
  <Words>3460</Words>
  <Application>Microsoft Office PowerPoint</Application>
  <PresentationFormat>Apresentação na tela (16:9)</PresentationFormat>
  <Paragraphs>155</Paragraphs>
  <Slides>54</Slides>
  <Notes>9</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54</vt:i4>
      </vt:variant>
    </vt:vector>
  </HeadingPairs>
  <TitlesOfParts>
    <vt:vector size="57" baseType="lpstr">
      <vt:lpstr>Arial</vt:lpstr>
      <vt:lpstr>Calibri</vt:lpstr>
      <vt:lpstr>Simple Light</vt:lpstr>
      <vt:lpstr>Apresentação do PowerPoint</vt:lpstr>
      <vt:lpstr>Apresentação do PowerPoint</vt:lpstr>
      <vt:lpstr>Apresentação do PowerPoint</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Microempreendedor Individual</vt:lpstr>
      <vt:lpstr>MEI   MICRO EMPREENDEDOR INDIVIDUAL</vt:lpstr>
      <vt:lpstr>O microempreendedor individual (MEI): </vt:lpstr>
      <vt:lpstr>O microempreendedor individual (MEI): </vt:lpstr>
      <vt:lpstr>O microempreendedor individual (MEI): </vt:lpstr>
      <vt:lpstr>MEI   MICRO EMPREENDEDOR INDIVIDUAL</vt:lpstr>
      <vt:lpstr>MEI   MICRO EMPREENDEDOR INDIVIDUAL</vt:lpstr>
      <vt:lpstr>Que tributos estão incluídos no Simei?</vt:lpstr>
      <vt:lpstr>Isenção do CMEI</vt:lpstr>
      <vt:lpstr>Não exclusão de Incidência</vt:lpstr>
      <vt:lpstr>O MEI inativo está desobrigado de pagar o valor fixo mensal?</vt:lpstr>
      <vt:lpstr>Quais obrigações acessórias estão previstas para o MEI?</vt:lpstr>
      <vt:lpstr>Quais obrigações acessórias estão previstas para o MEI?</vt:lpstr>
      <vt:lpstr>O MEI é obrigado a emitir nota fiscal?</vt:lpstr>
      <vt:lpstr>O MEI poderá emitir nota fiscal avulsa?</vt:lpstr>
      <vt:lpstr>Qual o prazo para a entrega da DASN-Simei?</vt:lpstr>
      <vt:lpstr>Existe multa pelo descumprimento do prazo para transmitir a DASN-Simei?</vt:lpstr>
      <vt:lpstr>Apresentação do PowerPoint</vt:lpstr>
      <vt:lpstr>Apresentação do PowerPoint</vt:lpstr>
      <vt:lpstr>FISCALIZAÇÃO MEI</vt:lpstr>
      <vt:lpstr>Apresentação do PowerPoint</vt:lpstr>
      <vt:lpstr>DESENQUADRAMENTO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Denise Toniolo</dc:creator>
  <cp:lastModifiedBy>Denise Toniolo</cp:lastModifiedBy>
  <cp:revision>9</cp:revision>
  <dcterms:modified xsi:type="dcterms:W3CDTF">2025-05-15T22:33:17Z</dcterms:modified>
</cp:coreProperties>
</file>